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6.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9"/>
    <p:sldMasterId id="2147483690" r:id="rId10"/>
    <p:sldMasterId id="2147483702" r:id="rId11"/>
    <p:sldMasterId id="2147483732" r:id="rId12"/>
    <p:sldMasterId id="2147483757" r:id="rId13"/>
    <p:sldMasterId id="2147483777" r:id="rId14"/>
    <p:sldMasterId id="2147483795" r:id="rId15"/>
  </p:sldMasterIdLst>
  <p:notesMasterIdLst>
    <p:notesMasterId r:id="rId73"/>
  </p:notesMasterIdLst>
  <p:sldIdLst>
    <p:sldId id="261" r:id="rId16"/>
    <p:sldId id="262" r:id="rId17"/>
    <p:sldId id="263" r:id="rId18"/>
    <p:sldId id="265" r:id="rId19"/>
    <p:sldId id="266" r:id="rId20"/>
    <p:sldId id="264" r:id="rId21"/>
    <p:sldId id="291" r:id="rId22"/>
    <p:sldId id="296" r:id="rId23"/>
    <p:sldId id="300" r:id="rId24"/>
    <p:sldId id="321" r:id="rId25"/>
    <p:sldId id="298" r:id="rId26"/>
    <p:sldId id="293" r:id="rId27"/>
    <p:sldId id="305" r:id="rId28"/>
    <p:sldId id="308" r:id="rId29"/>
    <p:sldId id="292" r:id="rId30"/>
    <p:sldId id="302" r:id="rId31"/>
    <p:sldId id="303" r:id="rId32"/>
    <p:sldId id="304" r:id="rId33"/>
    <p:sldId id="301" r:id="rId34"/>
    <p:sldId id="294" r:id="rId35"/>
    <p:sldId id="273" r:id="rId36"/>
    <p:sldId id="278" r:id="rId37"/>
    <p:sldId id="283" r:id="rId38"/>
    <p:sldId id="279" r:id="rId39"/>
    <p:sldId id="280" r:id="rId40"/>
    <p:sldId id="281" r:id="rId41"/>
    <p:sldId id="267" r:id="rId42"/>
    <p:sldId id="284" r:id="rId43"/>
    <p:sldId id="285" r:id="rId44"/>
    <p:sldId id="286" r:id="rId45"/>
    <p:sldId id="287" r:id="rId46"/>
    <p:sldId id="288" r:id="rId47"/>
    <p:sldId id="289" r:id="rId48"/>
    <p:sldId id="290" r:id="rId49"/>
    <p:sldId id="309" r:id="rId50"/>
    <p:sldId id="310" r:id="rId51"/>
    <p:sldId id="311" r:id="rId52"/>
    <p:sldId id="312" r:id="rId53"/>
    <p:sldId id="313" r:id="rId54"/>
    <p:sldId id="314" r:id="rId55"/>
    <p:sldId id="315" r:id="rId56"/>
    <p:sldId id="316" r:id="rId57"/>
    <p:sldId id="317" r:id="rId58"/>
    <p:sldId id="318" r:id="rId59"/>
    <p:sldId id="319" r:id="rId60"/>
    <p:sldId id="322" r:id="rId61"/>
    <p:sldId id="307" r:id="rId62"/>
    <p:sldId id="306" r:id="rId63"/>
    <p:sldId id="320" r:id="rId64"/>
    <p:sldId id="268" r:id="rId65"/>
    <p:sldId id="269" r:id="rId66"/>
    <p:sldId id="276" r:id="rId67"/>
    <p:sldId id="270" r:id="rId68"/>
    <p:sldId id="277" r:id="rId69"/>
    <p:sldId id="271" r:id="rId70"/>
    <p:sldId id="274" r:id="rId71"/>
    <p:sldId id="272"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E35764-53DF-462D-881F-B3CFE7A44668}">
          <p14:sldIdLst>
            <p14:sldId id="261"/>
            <p14:sldId id="262"/>
            <p14:sldId id="263"/>
            <p14:sldId id="265"/>
            <p14:sldId id="266"/>
            <p14:sldId id="264"/>
          </p14:sldIdLst>
        </p14:section>
        <p14:section name="Common Azure Services" id="{80BA574A-11DA-4C0A-BC71-36CF94260935}">
          <p14:sldIdLst>
            <p14:sldId id="291"/>
            <p14:sldId id="296"/>
            <p14:sldId id="300"/>
            <p14:sldId id="321"/>
            <p14:sldId id="298"/>
            <p14:sldId id="293"/>
            <p14:sldId id="305"/>
            <p14:sldId id="308"/>
            <p14:sldId id="292"/>
            <p14:sldId id="302"/>
            <p14:sldId id="303"/>
            <p14:sldId id="304"/>
            <p14:sldId id="301"/>
            <p14:sldId id="294"/>
          </p14:sldIdLst>
        </p14:section>
        <p14:section name="Lessons Learned" id="{FD66A7F7-4107-45F9-8E11-E5D26EF0D8E2}">
          <p14:sldIdLst>
            <p14:sldId id="273"/>
            <p14:sldId id="278"/>
            <p14:sldId id="283"/>
            <p14:sldId id="279"/>
            <p14:sldId id="280"/>
            <p14:sldId id="281"/>
          </p14:sldIdLst>
        </p14:section>
        <p14:section name="BUILD 2016 Announcements" id="{BA0C1877-91F6-4A90-94FF-B5BB7BB6D5B7}">
          <p14:sldIdLst>
            <p14:sldId id="267"/>
            <p14:sldId id="284"/>
            <p14:sldId id="285"/>
            <p14:sldId id="286"/>
            <p14:sldId id="287"/>
            <p14:sldId id="288"/>
            <p14:sldId id="289"/>
            <p14:sldId id="290"/>
          </p14:sldIdLst>
        </p14:section>
        <p14:section name="Key Scenarios" id="{929DF0FC-C676-4270-AD2F-10EF7BC9A343}">
          <p14:sldIdLst>
            <p14:sldId id="309"/>
            <p14:sldId id="310"/>
            <p14:sldId id="311"/>
            <p14:sldId id="312"/>
            <p14:sldId id="313"/>
            <p14:sldId id="314"/>
            <p14:sldId id="315"/>
            <p14:sldId id="316"/>
            <p14:sldId id="317"/>
            <p14:sldId id="318"/>
            <p14:sldId id="319"/>
            <p14:sldId id="322"/>
          </p14:sldIdLst>
        </p14:section>
        <p14:section name="Closing" id="{14FAB11A-CAA3-4E45-B708-D1FB99801D7E}">
          <p14:sldIdLst>
            <p14:sldId id="307"/>
            <p14:sldId id="306"/>
            <p14:sldId id="320"/>
          </p14:sldIdLst>
        </p14:section>
        <p14:section name="Customer Stories" id="{7DC03407-48BA-4BDB-A09A-FF746138F91A}">
          <p14:sldIdLst>
            <p14:sldId id="268"/>
            <p14:sldId id="269"/>
            <p14:sldId id="276"/>
            <p14:sldId id="270"/>
            <p14:sldId id="277"/>
            <p14:sldId id="271"/>
            <p14:sldId id="274"/>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1E8D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5914" autoAdjust="0"/>
  </p:normalViewPr>
  <p:slideViewPr>
    <p:cSldViewPr snapToGrid="0">
      <p:cViewPr varScale="1">
        <p:scale>
          <a:sx n="98" d="100"/>
          <a:sy n="98" d="100"/>
        </p:scale>
        <p:origin x="9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5.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customXml" Target="../customXml/item7.xml"/><Relationship Id="rId71" Type="http://schemas.openxmlformats.org/officeDocument/2006/relationships/slide" Target="slides/slide56.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3.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openxmlformats.org/officeDocument/2006/relationships/presProps" Target="presProps.xml"/><Relationship Id="rId5" Type="http://schemas.openxmlformats.org/officeDocument/2006/relationships/customXml" Target="../customXml/item5.xml"/><Relationship Id="rId15" Type="http://schemas.openxmlformats.org/officeDocument/2006/relationships/slideMaster" Target="slideMasters/slideMaster7.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2.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1.xml"/><Relationship Id="rId14" Type="http://schemas.openxmlformats.org/officeDocument/2006/relationships/slideMaster" Target="slideMasters/slideMaster6.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slide" Target="slides/slide54.xml"/><Relationship Id="rId77"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36.xml"/><Relationship Id="rId72" Type="http://schemas.openxmlformats.org/officeDocument/2006/relationships/slide" Target="slides/slide57.xml"/><Relationship Id="rId3" Type="http://schemas.openxmlformats.org/officeDocument/2006/relationships/customXml" Target="../customXml/item3.xml"/><Relationship Id="rId12" Type="http://schemas.openxmlformats.org/officeDocument/2006/relationships/slideMaster" Target="slideMasters/slideMaster4.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slide" Target="slides/slide52.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slide" Target="slides/slide55.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163F6-F40F-448C-8058-41E9BE793AF7}" type="datetimeFigureOut">
              <a:rPr lang="en-US" smtClean="0"/>
              <a:t>4/15/2016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F563F-2128-412C-9D01-4DAF98BF57D7}" type="slidenum">
              <a:rPr lang="en-US" smtClean="0"/>
              <a:t>‹#›</a:t>
            </a:fld>
            <a:endParaRPr lang="en-US"/>
          </a:p>
        </p:txBody>
      </p:sp>
    </p:spTree>
    <p:extLst>
      <p:ext uri="{BB962C8B-B14F-4D97-AF65-F5344CB8AC3E}">
        <p14:creationId xmlns:p14="http://schemas.microsoft.com/office/powerpoint/2010/main" val="2434953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https://channel9.msdn.com/Events/Build/2016/KEY02#time=5m25s</a:t>
            </a:r>
          </a:p>
        </p:txBody>
      </p:sp>
      <p:sp>
        <p:nvSpPr>
          <p:cNvPr id="4" name="Slide Number Placeholder 3"/>
          <p:cNvSpPr>
            <a:spLocks noGrp="1"/>
          </p:cNvSpPr>
          <p:nvPr>
            <p:ph type="sldNum" sz="quarter" idx="10"/>
          </p:nvPr>
        </p:nvSpPr>
        <p:spPr/>
        <p:txBody>
          <a:bodyPr/>
          <a:lstStyle/>
          <a:p>
            <a:fld id="{6D0F563F-2128-412C-9D01-4DAF98BF57D7}" type="slidenum">
              <a:rPr lang="en-US" smtClean="0"/>
              <a:t>4</a:t>
            </a:fld>
            <a:endParaRPr lang="en-US"/>
          </a:p>
        </p:txBody>
      </p:sp>
    </p:spTree>
    <p:extLst>
      <p:ext uri="{BB962C8B-B14F-4D97-AF65-F5344CB8AC3E}">
        <p14:creationId xmlns:p14="http://schemas.microsoft.com/office/powerpoint/2010/main" val="18556707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endParaRPr lang="en-US" baseline="0" dirty="0"/>
          </a:p>
          <a:p>
            <a:r>
              <a:rPr lang="en-US" b="1" dirty="0">
                <a:effectLst/>
              </a:rPr>
              <a:t>Iterative exploration</a:t>
            </a:r>
          </a:p>
          <a:p>
            <a:endParaRPr lang="en-US" b="1" dirty="0">
              <a:effectLst/>
            </a:endParaRPr>
          </a:p>
          <a:p>
            <a:r>
              <a:rPr lang="en-US" dirty="0">
                <a:effectLst/>
              </a:rPr>
              <a:t>The source data files(log files, email messages, tweets, and more) are loaded into the cluster, processed by one or more queries within </a:t>
            </a:r>
            <a:r>
              <a:rPr lang="en-US" dirty="0" err="1">
                <a:effectLst/>
              </a:rPr>
              <a:t>HDInsight</a:t>
            </a:r>
            <a:r>
              <a:rPr lang="en-US" dirty="0">
                <a:effectLst/>
              </a:rPr>
              <a:t>, and the output is consumed by the chosen reporting and visualization tools. The cycle repeats using the same data until useful insights have been found, or it becomes clear that there is no useful information available from the data—in which case you might choose to restart the process with a different source dataset.</a:t>
            </a:r>
          </a:p>
          <a:p>
            <a:endParaRPr lang="en-US" b="1" dirty="0">
              <a:effectLst/>
            </a:endParaRPr>
          </a:p>
          <a:p>
            <a:endParaRPr lang="en-US" b="0" dirty="0">
              <a:effectLst/>
            </a:endParaRPr>
          </a:p>
          <a:p>
            <a:endParaRPr lang="en-US" b="0" dirty="0">
              <a:effectLst/>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11:41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492102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dirty="0">
                <a:solidFill>
                  <a:srgbClr val="002060"/>
                </a:solidFill>
              </a:rPr>
              <a:t>Identity as a Service; </a:t>
            </a:r>
            <a:r>
              <a:rPr lang="en-US" sz="900" b="0" i="0" kern="1200" dirty="0">
                <a:solidFill>
                  <a:schemeClr val="tx1"/>
                </a:solidFill>
                <a:effectLst/>
                <a:latin typeface="Segoe UI Light" pitchFamily="34" charset="0"/>
                <a:ea typeface="+mn-ea"/>
                <a:cs typeface="+mn-cs"/>
              </a:rPr>
              <a:t>Control and protect</a:t>
            </a:r>
            <a:r>
              <a:rPr lang="en-US" sz="900" b="0" i="0" kern="1200" baseline="0" dirty="0">
                <a:solidFill>
                  <a:schemeClr val="tx1"/>
                </a:solidFill>
                <a:effectLst/>
                <a:latin typeface="Segoe UI Light" pitchFamily="34" charset="0"/>
                <a:ea typeface="+mn-ea"/>
                <a:cs typeface="+mn-cs"/>
              </a:rPr>
              <a:t> your apps, data and services in Azure together with assets in non-MS cloud using a single AD account.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Consolidate</a:t>
            </a:r>
            <a:r>
              <a:rPr lang="en-US" sz="900" b="0" i="0" kern="1200" baseline="0" dirty="0">
                <a:solidFill>
                  <a:schemeClr val="tx1"/>
                </a:solidFill>
                <a:effectLst/>
                <a:latin typeface="Segoe UI Light" pitchFamily="34" charset="0"/>
                <a:ea typeface="+mn-ea"/>
                <a:cs typeface="+mn-cs"/>
              </a:rPr>
              <a:t> all your identities using </a:t>
            </a:r>
            <a:r>
              <a:rPr lang="en-US" sz="900" b="0" i="0" kern="1200" dirty="0">
                <a:solidFill>
                  <a:schemeClr val="tx1"/>
                </a:solidFill>
                <a:effectLst/>
                <a:latin typeface="Segoe UI Light" pitchFamily="34" charset="0"/>
                <a:ea typeface="+mn-ea"/>
                <a:cs typeface="+mn-cs"/>
              </a:rPr>
              <a:t>one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account for single sign-on to any cloud and on-premises services, using your</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favorite device, including iOS, Mac OS X, Android, and Windows devices. </a:t>
            </a: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900" b="0" i="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0" i="0" kern="1200" baseline="0" dirty="0">
                <a:solidFill>
                  <a:schemeClr val="tx1"/>
                </a:solidFill>
                <a:effectLst/>
                <a:latin typeface="Segoe UI Light" pitchFamily="34" charset="0"/>
                <a:ea typeface="+mn-ea"/>
                <a:cs typeface="+mn-cs"/>
              </a:rPr>
              <a:t>As a developer you must also need to understand implications of extending your credentials in on-premises Active Directory to Azure Active Directory to protect your assets in on-premises and in the cloud.</a:t>
            </a:r>
            <a:endParaRPr lang="en-US" sz="900" dirty="0">
              <a:solidFill>
                <a:schemeClr val="tx1"/>
              </a:solidFill>
            </a:endParaRPr>
          </a:p>
          <a:p>
            <a:pPr marL="171450" indent="-171450">
              <a:buFont typeface="Arial" panose="020B0604020202020204" pitchFamily="34" charset="0"/>
              <a:buChar char="•"/>
            </a:pPr>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11:41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39</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83109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endParaRPr lang="en-US" baseline="0" dirty="0"/>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can easily move your existing IIS</a:t>
            </a:r>
            <a:r>
              <a:rPr lang="en-US" sz="900" kern="1200" baseline="0" dirty="0">
                <a:solidFill>
                  <a:schemeClr val="tx1"/>
                </a:solidFill>
                <a:effectLst/>
                <a:latin typeface="Segoe UI Light" pitchFamily="34" charset="0"/>
                <a:ea typeface="+mn-ea"/>
                <a:cs typeface="+mn-cs"/>
              </a:rPr>
              <a:t> based web apps including SQL Server databases </a:t>
            </a:r>
            <a:r>
              <a:rPr lang="en-US" sz="900" kern="1200" dirty="0">
                <a:solidFill>
                  <a:schemeClr val="tx1"/>
                </a:solidFill>
                <a:effectLst/>
                <a:latin typeface="Segoe UI Light" pitchFamily="34" charset="0"/>
                <a:ea typeface="+mn-ea"/>
                <a:cs typeface="+mn-cs"/>
              </a:rPr>
              <a:t> to Azure App Service easily with a</a:t>
            </a:r>
            <a:r>
              <a:rPr lang="en-US" sz="900" kern="1200" baseline="0" dirty="0">
                <a:solidFill>
                  <a:schemeClr val="tx1"/>
                </a:solidFill>
                <a:effectLst/>
                <a:latin typeface="Segoe UI Light" pitchFamily="34" charset="0"/>
                <a:ea typeface="+mn-ea"/>
                <a:cs typeface="+mn-cs"/>
              </a:rPr>
              <a:t> migration tool provided by Microsoft called Azure App Service Migration Assistant.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If your open source web app’s framework is supported on App Service, the languages and frameworks needed by your application are configured for you automatically. Migrate an existing application or create a new one from the Application Gallery.</a:t>
            </a:r>
          </a:p>
          <a:p>
            <a:pPr marL="0" marR="0" indent="0" algn="l" defTabSz="914274" rtl="0" eaLnBrk="1" fontAlgn="auto" latinLnBrk="0" hangingPunct="1">
              <a:lnSpc>
                <a:spcPct val="90000"/>
              </a:lnSpc>
              <a:spcBef>
                <a:spcPts val="0"/>
              </a:spcBef>
              <a:spcAft>
                <a:spcPts val="333"/>
              </a:spcAft>
              <a:buClrTx/>
              <a:buSzTx/>
              <a:buFontTx/>
              <a:buNone/>
              <a:tabLst/>
              <a:defRPr/>
            </a:pPr>
            <a:endParaRPr lang="en-US" sz="900" kern="120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baseline="0" dirty="0">
                <a:solidFill>
                  <a:schemeClr val="tx1"/>
                </a:solidFill>
                <a:effectLst/>
                <a:latin typeface="Segoe UI Light" pitchFamily="34" charset="0"/>
                <a:ea typeface="+mn-ea"/>
                <a:cs typeface="+mn-cs"/>
              </a:rPr>
              <a:t>Consider using Azure Cloud Services or </a:t>
            </a:r>
            <a:r>
              <a:rPr lang="en-US" sz="900" kern="1200" baseline="0" dirty="0" err="1">
                <a:solidFill>
                  <a:schemeClr val="tx1"/>
                </a:solidFill>
                <a:effectLst/>
                <a:latin typeface="Segoe UI Light" pitchFamily="34" charset="0"/>
                <a:ea typeface="+mn-ea"/>
                <a:cs typeface="+mn-cs"/>
              </a:rPr>
              <a:t>IaaS</a:t>
            </a:r>
            <a:r>
              <a:rPr lang="en-US" sz="900" kern="1200" baseline="0" dirty="0">
                <a:solidFill>
                  <a:schemeClr val="tx1"/>
                </a:solidFill>
                <a:effectLst/>
                <a:latin typeface="Segoe UI Light" pitchFamily="34" charset="0"/>
                <a:ea typeface="+mn-ea"/>
                <a:cs typeface="+mn-cs"/>
              </a:rPr>
              <a:t> Virtual Machines if you  are unable to migrate your application via Migration Assistant or your open source web app’s framework isn’t supported on App Service.</a:t>
            </a:r>
            <a:endParaRPr lang="en-US" sz="900" kern="1200" dirty="0">
              <a:solidFill>
                <a:schemeClr val="tx1"/>
              </a:solidFill>
              <a:effectLst/>
              <a:latin typeface="Segoe UI Light" pitchFamily="34" charset="0"/>
              <a:ea typeface="+mn-ea"/>
              <a:cs typeface="+mn-cs"/>
            </a:endParaRPr>
          </a:p>
          <a:p>
            <a:endParaRPr lang="en-US" sz="900" kern="1200" baseline="0" dirty="0">
              <a:solidFill>
                <a:schemeClr val="tx1"/>
              </a:solidFill>
              <a:effectLst/>
              <a:latin typeface="Segoe UI Light" pitchFamily="34" charset="0"/>
              <a:ea typeface="+mn-ea"/>
              <a:cs typeface="+mn-cs"/>
            </a:endParaRPr>
          </a:p>
          <a:p>
            <a:r>
              <a:rPr lang="en-US" sz="900" kern="1200" baseline="0" dirty="0">
                <a:solidFill>
                  <a:schemeClr val="tx1"/>
                </a:solidFill>
                <a:effectLst/>
                <a:latin typeface="Segoe UI Light" pitchFamily="34" charset="0"/>
                <a:ea typeface="+mn-ea"/>
                <a:cs typeface="+mn-cs"/>
              </a:rPr>
              <a:t>Other notes:</a:t>
            </a:r>
          </a:p>
          <a:p>
            <a:endParaRPr lang="en-US" sz="900" kern="1200" baseline="0" dirty="0">
              <a:solidFill>
                <a:schemeClr val="tx1"/>
              </a:solidFill>
              <a:effectLst/>
              <a:latin typeface="Segoe UI Light" pitchFamily="34" charset="0"/>
              <a:ea typeface="+mn-ea"/>
              <a:cs typeface="+mn-cs"/>
            </a:endParaRPr>
          </a:p>
          <a:p>
            <a:pPr marL="171450" marR="0" indent="-171450" algn="l" defTabSz="91427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Windows Server 2003 will reach end of support on July 14th 2015. If you are currently hosting your websites on an IIS server that is Windows Server 2003, Web Apps is a low-risk, low-cost, and low-friction way to keep your websites online, and Web Apps Migration Assistant can help automate the migration process for you. </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baseline="0" dirty="0"/>
              <a:t>Moving to Web Apps require less time and IT expertise to configure and secure your apps compared to apps running in VM environment.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Web Apps require no </a:t>
            </a:r>
            <a:r>
              <a:rPr lang="en-US" sz="900" kern="1200" dirty="0">
                <a:solidFill>
                  <a:schemeClr val="tx1"/>
                </a:solidFill>
                <a:effectLst/>
                <a:latin typeface="Segoe UI Light" pitchFamily="34" charset="0"/>
                <a:ea typeface="+mn-ea"/>
                <a:cs typeface="+mn-cs"/>
              </a:rPr>
              <a:t>maintenance effort on your part to patch, update, and manage underlying</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VM environment.</a:t>
            </a:r>
          </a:p>
          <a:p>
            <a:pPr marL="17145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endParaRPr lang="en-US" baseline="0" dirty="0"/>
          </a:p>
          <a:p>
            <a:r>
              <a:rPr lang="en-US" sz="900" dirty="0">
                <a:solidFill>
                  <a:schemeClr val="tx1"/>
                </a:solidFill>
              </a:rPr>
              <a:t>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11:41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67363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2372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2764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38273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11:41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805823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2012</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E22BB-1869-4D9D-B8D2-1612EB3883AA}"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91193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https://github.com/Azure-Readiness/DevCamp/tree/master/HOL</a:t>
            </a:r>
          </a:p>
        </p:txBody>
      </p:sp>
      <p:sp>
        <p:nvSpPr>
          <p:cNvPr id="4" name="Slide Number Placeholder 3"/>
          <p:cNvSpPr>
            <a:spLocks noGrp="1"/>
          </p:cNvSpPr>
          <p:nvPr>
            <p:ph type="sldNum" sz="quarter" idx="10"/>
          </p:nvPr>
        </p:nvSpPr>
        <p:spPr/>
        <p:txBody>
          <a:bodyPr/>
          <a:lstStyle/>
          <a:p>
            <a:fld id="{6D0F563F-2128-412C-9D01-4DAF98BF57D7}" type="slidenum">
              <a:rPr lang="en-US" smtClean="0"/>
              <a:t>48</a:t>
            </a:fld>
            <a:endParaRPr lang="en-US"/>
          </a:p>
        </p:txBody>
      </p:sp>
    </p:spTree>
    <p:extLst>
      <p:ext uri="{BB962C8B-B14F-4D97-AF65-F5344CB8AC3E}">
        <p14:creationId xmlns:p14="http://schemas.microsoft.com/office/powerpoint/2010/main" val="1486266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Overdrive</a:t>
            </a:r>
          </a:p>
        </p:txBody>
      </p:sp>
      <p:sp>
        <p:nvSpPr>
          <p:cNvPr id="4" name="Slide Number Placeholder 3"/>
          <p:cNvSpPr>
            <a:spLocks noGrp="1"/>
          </p:cNvSpPr>
          <p:nvPr>
            <p:ph type="sldNum" sz="quarter" idx="10"/>
          </p:nvPr>
        </p:nvSpPr>
        <p:spPr/>
        <p:txBody>
          <a:bodyPr/>
          <a:lstStyle/>
          <a:p>
            <a:fld id="{6D0F563F-2128-412C-9D01-4DAF98BF57D7}" type="slidenum">
              <a:rPr lang="en-US" smtClean="0"/>
              <a:t>51</a:t>
            </a:fld>
            <a:endParaRPr lang="en-US"/>
          </a:p>
        </p:txBody>
      </p:sp>
    </p:spTree>
    <p:extLst>
      <p:ext uri="{BB962C8B-B14F-4D97-AF65-F5344CB8AC3E}">
        <p14:creationId xmlns:p14="http://schemas.microsoft.com/office/powerpoint/2010/main" val="2483867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Map does not include all Azure</a:t>
            </a:r>
            <a:r>
              <a:rPr lang="en-US" baseline="0" dirty="0"/>
              <a:t> regions (Germany, United Kingdom, etc.)</a:t>
            </a:r>
          </a:p>
          <a:p>
            <a:endParaRPr lang="en-US" baseline="0" dirty="0"/>
          </a:p>
          <a:p>
            <a:r>
              <a:rPr lang="en-US" dirty="0"/>
              <a:t>https://azure.microsoft.com/en-us/regions/#overview</a:t>
            </a:r>
          </a:p>
        </p:txBody>
      </p:sp>
      <p:sp>
        <p:nvSpPr>
          <p:cNvPr id="4" name="Slide Number Placeholder 3"/>
          <p:cNvSpPr>
            <a:spLocks noGrp="1"/>
          </p:cNvSpPr>
          <p:nvPr>
            <p:ph type="sldNum" sz="quarter" idx="10"/>
          </p:nvPr>
        </p:nvSpPr>
        <p:spPr/>
        <p:txBody>
          <a:bodyPr/>
          <a:lstStyle/>
          <a:p>
            <a:pPr marL="0" marR="0" lvl="0" indent="0" algn="r" defTabSz="932425"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425"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9699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Higi</a:t>
            </a:r>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53</a:t>
            </a:fld>
            <a:endParaRPr lang="en-US"/>
          </a:p>
        </p:txBody>
      </p:sp>
    </p:spTree>
    <p:extLst>
      <p:ext uri="{BB962C8B-B14F-4D97-AF65-F5344CB8AC3E}">
        <p14:creationId xmlns:p14="http://schemas.microsoft.com/office/powerpoint/2010/main" val="2121549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assets in Blob storage</a:t>
            </a:r>
          </a:p>
          <a:p>
            <a:r>
              <a:rPr lang="en-US" dirty="0"/>
              <a:t>Integrate with existing solution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Applications are independently deployable and isolated: </a:t>
            </a:r>
            <a:r>
              <a:rPr lang="en-US" sz="1200" b="0" i="0" kern="1200" dirty="0">
                <a:solidFill>
                  <a:schemeClr val="tx1"/>
                </a:solidFill>
                <a:effectLst/>
                <a:latin typeface="+mn-lt"/>
                <a:ea typeface="+mn-ea"/>
                <a:cs typeface="+mn-cs"/>
              </a:rPr>
              <a:t>A key advantage of the Service Fabric application and service model is the ability to update individual application instances and their services and move to a continuous deployment approach.</a:t>
            </a:r>
          </a:p>
          <a:p>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55</a:t>
            </a:fld>
            <a:endParaRPr lang="en-US"/>
          </a:p>
        </p:txBody>
      </p:sp>
    </p:spTree>
    <p:extLst>
      <p:ext uri="{BB962C8B-B14F-4D97-AF65-F5344CB8AC3E}">
        <p14:creationId xmlns:p14="http://schemas.microsoft.com/office/powerpoint/2010/main" val="1390355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 Service Fabric cluster</a:t>
            </a:r>
            <a:r>
              <a:rPr lang="en-US" sz="1200" b="0" i="0" kern="1200" dirty="0">
                <a:solidFill>
                  <a:schemeClr val="tx1"/>
                </a:solidFill>
                <a:effectLst/>
                <a:latin typeface="+mn-lt"/>
                <a:ea typeface="+mn-ea"/>
                <a:cs typeface="+mn-cs"/>
              </a:rPr>
              <a:t> hosts all the Service Fabric applications that make up the content encoding and resource resolution application. The Service Fabric applications consist of both stateless and </a:t>
            </a:r>
            <a:r>
              <a:rPr lang="en-US" sz="1200" b="0" i="0" kern="1200" dirty="0" err="1">
                <a:solidFill>
                  <a:schemeClr val="tx1"/>
                </a:solidFill>
                <a:effectLst/>
                <a:latin typeface="+mn-lt"/>
                <a:ea typeface="+mn-ea"/>
                <a:cs typeface="+mn-cs"/>
              </a:rPr>
              <a:t>stateful</a:t>
            </a:r>
            <a:r>
              <a:rPr lang="en-US" sz="1200" b="0" i="0" kern="1200" dirty="0">
                <a:solidFill>
                  <a:schemeClr val="tx1"/>
                </a:solidFill>
                <a:effectLst/>
                <a:latin typeface="+mn-lt"/>
                <a:ea typeface="+mn-ea"/>
                <a:cs typeface="+mn-cs"/>
              </a:rPr>
              <a:t> services.</a:t>
            </a:r>
          </a:p>
          <a:p>
            <a:r>
              <a:rPr lang="en-US" sz="1200" b="1" i="0" kern="1200" dirty="0">
                <a:solidFill>
                  <a:schemeClr val="tx1"/>
                </a:solidFill>
                <a:effectLst/>
                <a:latin typeface="+mn-lt"/>
                <a:ea typeface="+mn-ea"/>
                <a:cs typeface="+mn-cs"/>
              </a:rPr>
              <a:t>Media Services</a:t>
            </a:r>
            <a:r>
              <a:rPr lang="en-US" sz="1200" b="0" i="0" kern="1200" dirty="0">
                <a:solidFill>
                  <a:schemeClr val="tx1"/>
                </a:solidFill>
                <a:effectLst/>
                <a:latin typeface="+mn-lt"/>
                <a:ea typeface="+mn-ea"/>
                <a:cs typeface="+mn-cs"/>
              </a:rPr>
              <a:t> is used to encode and stream over 1.5 PB of content, encoded into a variety of formats that is served on demand to different devices.</a:t>
            </a:r>
          </a:p>
          <a:p>
            <a:r>
              <a:rPr lang="en-US" sz="1200" b="1" i="0" kern="1200" dirty="0">
                <a:solidFill>
                  <a:schemeClr val="tx1"/>
                </a:solidFill>
                <a:effectLst/>
                <a:latin typeface="+mn-lt"/>
                <a:ea typeface="+mn-ea"/>
                <a:cs typeface="+mn-cs"/>
              </a:rPr>
              <a:t>Document DB</a:t>
            </a:r>
            <a:r>
              <a:rPr lang="en-US" sz="1200" b="0" i="0" kern="1200" dirty="0">
                <a:solidFill>
                  <a:schemeClr val="tx1"/>
                </a:solidFill>
                <a:effectLst/>
                <a:latin typeface="+mn-lt"/>
                <a:ea typeface="+mn-ea"/>
                <a:cs typeface="+mn-cs"/>
              </a:rPr>
              <a:t> is used to store a JSON representation of the application’s actor state. This enables disaster recovery, and is also used for ad-hoc querying.</a:t>
            </a:r>
          </a:p>
          <a:p>
            <a:r>
              <a:rPr lang="en-US" sz="1200" b="1" i="0" kern="1200" dirty="0">
                <a:solidFill>
                  <a:schemeClr val="tx1"/>
                </a:solidFill>
                <a:effectLst/>
                <a:latin typeface="+mn-lt"/>
                <a:ea typeface="+mn-ea"/>
                <a:cs typeface="+mn-cs"/>
              </a:rPr>
              <a:t>Application Gateway</a:t>
            </a:r>
            <a:r>
              <a:rPr lang="en-US" sz="1200" b="0" i="0" kern="1200" dirty="0">
                <a:solidFill>
                  <a:schemeClr val="tx1"/>
                </a:solidFill>
                <a:effectLst/>
                <a:latin typeface="+mn-lt"/>
                <a:ea typeface="+mn-ea"/>
                <a:cs typeface="+mn-cs"/>
              </a:rPr>
              <a:t> is used to provide SSL termination management</a:t>
            </a:r>
          </a:p>
          <a:p>
            <a:r>
              <a:rPr lang="en-US" sz="1200" b="1" i="0" kern="1200" dirty="0">
                <a:solidFill>
                  <a:schemeClr val="tx1"/>
                </a:solidFill>
                <a:effectLst/>
                <a:latin typeface="+mn-lt"/>
                <a:ea typeface="+mn-ea"/>
                <a:cs typeface="+mn-cs"/>
              </a:rPr>
              <a:t>Key Vault </a:t>
            </a:r>
            <a:r>
              <a:rPr lang="en-US" sz="1200" b="0" i="0" kern="1200" dirty="0">
                <a:solidFill>
                  <a:schemeClr val="tx1"/>
                </a:solidFill>
                <a:effectLst/>
                <a:latin typeface="+mn-lt"/>
                <a:ea typeface="+mn-ea"/>
                <a:cs typeface="+mn-cs"/>
              </a:rPr>
              <a:t>is used to securely store application secrets, certificates and configuration keys.</a:t>
            </a:r>
          </a:p>
          <a:p>
            <a:r>
              <a:rPr lang="en-US" sz="1200" b="1" i="0" kern="1200" dirty="0">
                <a:solidFill>
                  <a:schemeClr val="tx1"/>
                </a:solidFill>
                <a:effectLst/>
                <a:latin typeface="+mn-lt"/>
                <a:ea typeface="+mn-ea"/>
                <a:cs typeface="+mn-cs"/>
              </a:rPr>
              <a:t>Azure Active Directory </a:t>
            </a:r>
            <a:r>
              <a:rPr lang="en-US" sz="1200" b="0" i="0" kern="1200" dirty="0">
                <a:solidFill>
                  <a:schemeClr val="tx1"/>
                </a:solidFill>
                <a:effectLst/>
                <a:latin typeface="+mn-lt"/>
                <a:ea typeface="+mn-ea"/>
                <a:cs typeface="+mn-cs"/>
              </a:rPr>
              <a:t>is used to provide user and cross-service authentication and control access to the Service Fabric applications and their </a:t>
            </a:r>
            <a:r>
              <a:rPr lang="en-US" sz="1200" b="0" i="0" kern="1200" dirty="0" err="1">
                <a:solidFill>
                  <a:schemeClr val="tx1"/>
                </a:solidFill>
                <a:effectLst/>
                <a:latin typeface="+mn-lt"/>
                <a:ea typeface="+mn-ea"/>
                <a:cs typeface="+mn-cs"/>
              </a:rPr>
              <a:t>microservices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Azure Batch</a:t>
            </a:r>
            <a:r>
              <a:rPr lang="en-US" sz="1200" b="0" i="0" kern="1200" dirty="0">
                <a:solidFill>
                  <a:schemeClr val="tx1"/>
                </a:solidFill>
                <a:effectLst/>
                <a:latin typeface="+mn-lt"/>
                <a:ea typeface="+mn-ea"/>
                <a:cs typeface="+mn-cs"/>
              </a:rPr>
              <a:t> is used to extend the Media Services capabilities and perform the Marlin encryption, a digital rights management (DRM) format. Batch provides a pool of VMs and the ability to orchestrate, submit, and monitor jobs. The workflow running in Service Fabric decides the type and number of VMs to use, then submits the job using the Azure Batch SDK, where the data is input and output via Azure blob storage.</a:t>
            </a:r>
          </a:p>
          <a:p>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56</a:t>
            </a:fld>
            <a:endParaRPr lang="en-US"/>
          </a:p>
        </p:txBody>
      </p:sp>
    </p:spTree>
    <p:extLst>
      <p:ext uri="{BB962C8B-B14F-4D97-AF65-F5344CB8AC3E}">
        <p14:creationId xmlns:p14="http://schemas.microsoft.com/office/powerpoint/2010/main" val="300245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Jet.com</a:t>
            </a:r>
          </a:p>
        </p:txBody>
      </p:sp>
      <p:sp>
        <p:nvSpPr>
          <p:cNvPr id="4" name="Slide Number Placeholder 3"/>
          <p:cNvSpPr>
            <a:spLocks noGrp="1"/>
          </p:cNvSpPr>
          <p:nvPr>
            <p:ph type="sldNum" sz="quarter" idx="10"/>
          </p:nvPr>
        </p:nvSpPr>
        <p:spPr/>
        <p:txBody>
          <a:bodyPr/>
          <a:lstStyle/>
          <a:p>
            <a:fld id="{6D0F563F-2128-412C-9D01-4DAF98BF57D7}" type="slidenum">
              <a:rPr lang="en-US" smtClean="0"/>
              <a:t>57</a:t>
            </a:fld>
            <a:endParaRPr lang="en-US"/>
          </a:p>
        </p:txBody>
      </p:sp>
    </p:spTree>
    <p:extLst>
      <p:ext uri="{BB962C8B-B14F-4D97-AF65-F5344CB8AC3E}">
        <p14:creationId xmlns:p14="http://schemas.microsoft.com/office/powerpoint/2010/main" val="362926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a:t>
            </a:r>
            <a:r>
              <a:rPr lang="en-US" baseline="0" dirty="0"/>
              <a:t> Analytics vs. Apache Spark</a:t>
            </a:r>
          </a:p>
          <a:p>
            <a:r>
              <a:rPr lang="en-US" baseline="0" dirty="0"/>
              <a:t>Event Hubs vs. Kafka</a:t>
            </a:r>
          </a:p>
          <a:p>
            <a:r>
              <a:rPr lang="en-US" baseline="0" dirty="0"/>
              <a:t>Automation -&gt; System Center Orchestration Manager &amp; DSC</a:t>
            </a:r>
          </a:p>
          <a:p>
            <a:endParaRPr lang="en-US" baseline="0" dirty="0"/>
          </a:p>
          <a:p>
            <a:r>
              <a:rPr lang="en-US" baseline="0" dirty="0"/>
              <a:t>Transition – Talk about two of the most popular &amp; common services (starting points for many people) – Azure App Service and Azure VMs</a:t>
            </a:r>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6</a:t>
            </a:fld>
            <a:endParaRPr lang="en-US"/>
          </a:p>
        </p:txBody>
      </p:sp>
    </p:spTree>
    <p:extLst>
      <p:ext uri="{BB962C8B-B14F-4D97-AF65-F5344CB8AC3E}">
        <p14:creationId xmlns:p14="http://schemas.microsoft.com/office/powerpoint/2010/main" val="1371042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86452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Show</a:t>
            </a:r>
            <a:r>
              <a:rPr lang="en-US" baseline="0" dirty="0"/>
              <a:t> creating an App Service in portal</a:t>
            </a:r>
          </a:p>
          <a:p>
            <a:pPr marL="228600" indent="-228600">
              <a:buAutoNum type="arabicPeriod"/>
            </a:pPr>
            <a:r>
              <a:rPr lang="en-US" baseline="0" dirty="0"/>
              <a:t>Create a basic ASP.NET site and deploy via </a:t>
            </a:r>
            <a:r>
              <a:rPr lang="en-US" baseline="0" dirty="0" err="1"/>
              <a:t>VStudio</a:t>
            </a:r>
            <a:endParaRPr lang="en-US" baseline="0" dirty="0"/>
          </a:p>
          <a:p>
            <a:pPr marL="228600" indent="-228600">
              <a:buAutoNum type="arabicPeriod"/>
            </a:pPr>
            <a:r>
              <a:rPr lang="en-US" baseline="0" dirty="0"/>
              <a:t>Back to PPTX – Talk about HA</a:t>
            </a:r>
          </a:p>
          <a:p>
            <a:pPr marL="228600" indent="-228600">
              <a:buAutoNum type="arabicPeriod"/>
            </a:pPr>
            <a:r>
              <a:rPr lang="en-US" baseline="0" dirty="0"/>
              <a:t>Show HA demo – Two web apps, SQL DB, TM, and GitHub</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12</a:t>
            </a:fld>
            <a:endParaRPr lang="en-US"/>
          </a:p>
        </p:txBody>
      </p:sp>
    </p:spTree>
    <p:extLst>
      <p:ext uri="{BB962C8B-B14F-4D97-AF65-F5344CB8AC3E}">
        <p14:creationId xmlns:p14="http://schemas.microsoft.com/office/powerpoint/2010/main" val="3388114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Deploy a basic Windows VM from gallery</a:t>
            </a:r>
          </a:p>
          <a:p>
            <a:pPr marL="228600" indent="-228600">
              <a:buAutoNum type="arabicPeriod"/>
            </a:pPr>
            <a:r>
              <a:rPr lang="en-US" dirty="0"/>
              <a:t>Show pre-built Windows</a:t>
            </a:r>
            <a:r>
              <a:rPr lang="en-US" baseline="0" dirty="0"/>
              <a:t> and Linux VM</a:t>
            </a:r>
          </a:p>
          <a:p>
            <a:pPr marL="228600" indent="-228600">
              <a:buAutoNum type="arabicPeriod"/>
            </a:pPr>
            <a:r>
              <a:rPr lang="en-US" baseline="0" dirty="0"/>
              <a:t>Export template </a:t>
            </a:r>
            <a:r>
              <a:rPr lang="en-US" baseline="0"/>
              <a:t>for pre-built VMs</a:t>
            </a:r>
            <a:endParaRPr lang="en-US"/>
          </a:p>
          <a:p>
            <a:pPr marL="228600" indent="-228600">
              <a:buAutoNum type="arabicPeriod"/>
            </a:pPr>
            <a:r>
              <a:rPr lang="en-US" dirty="0"/>
              <a:t>Deploy ARM</a:t>
            </a:r>
            <a:r>
              <a:rPr lang="en-US" baseline="0" dirty="0"/>
              <a:t> template from gallery - https://github.com/Azure/azure-quickstart-templates/tree/master/201-2-vms-loadbalancer-lbrules</a:t>
            </a:r>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20</a:t>
            </a:fld>
            <a:endParaRPr lang="en-US"/>
          </a:p>
        </p:txBody>
      </p:sp>
    </p:spTree>
    <p:extLst>
      <p:ext uri="{BB962C8B-B14F-4D97-AF65-F5344CB8AC3E}">
        <p14:creationId xmlns:p14="http://schemas.microsoft.com/office/powerpoint/2010/main" val="162490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0F563F-2128-412C-9D01-4DAF98BF57D7}" type="slidenum">
              <a:rPr lang="en-US" smtClean="0"/>
              <a:t>34</a:t>
            </a:fld>
            <a:endParaRPr lang="en-US"/>
          </a:p>
        </p:txBody>
      </p:sp>
    </p:spTree>
    <p:extLst>
      <p:ext uri="{BB962C8B-B14F-4D97-AF65-F5344CB8AC3E}">
        <p14:creationId xmlns:p14="http://schemas.microsoft.com/office/powerpoint/2010/main" val="3077083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Speaker</a:t>
            </a:r>
            <a:r>
              <a:rPr lang="en-US" baseline="0" dirty="0"/>
              <a:t> notes:</a:t>
            </a:r>
          </a:p>
          <a:p>
            <a:r>
              <a:rPr lang="en-US" sz="900" dirty="0">
                <a:solidFill>
                  <a:schemeClr val="tx1"/>
                </a:solidFill>
              </a:rPr>
              <a:t> </a:t>
            </a:r>
          </a:p>
          <a:p>
            <a:pPr lvl="1">
              <a:buClr>
                <a:schemeClr val="tx1"/>
              </a:buClr>
            </a:pPr>
            <a:r>
              <a:rPr lang="en-US" sz="900" baseline="0" dirty="0">
                <a:solidFill>
                  <a:schemeClr val="tx1"/>
                </a:solidFill>
              </a:rPr>
              <a:t>Create </a:t>
            </a:r>
            <a:r>
              <a:rPr lang="en-US" sz="2800" baseline="0" dirty="0">
                <a:solidFill>
                  <a:schemeClr val="tx1"/>
                </a:solidFill>
              </a:rPr>
              <a:t>f</a:t>
            </a:r>
            <a:r>
              <a:rPr lang="en-US" sz="2800" dirty="0">
                <a:solidFill>
                  <a:schemeClr val="tx1"/>
                </a:solidFill>
              </a:rPr>
              <a:t>ull Dev,</a:t>
            </a:r>
            <a:r>
              <a:rPr lang="en-US" sz="2800" baseline="0" dirty="0">
                <a:solidFill>
                  <a:schemeClr val="tx1"/>
                </a:solidFill>
              </a:rPr>
              <a:t> Test, Staging and Production </a:t>
            </a:r>
            <a:r>
              <a:rPr lang="en-US" sz="2800" dirty="0">
                <a:solidFill>
                  <a:schemeClr val="tx1"/>
                </a:solidFill>
              </a:rPr>
              <a:t>environments in minutes</a:t>
            </a:r>
          </a:p>
          <a:p>
            <a:pPr lvl="1">
              <a:buClr>
                <a:schemeClr val="tx1"/>
              </a:buClr>
            </a:pPr>
            <a:r>
              <a:rPr lang="en-US" sz="2800" baseline="0" dirty="0">
                <a:solidFill>
                  <a:schemeClr val="tx1"/>
                </a:solidFill>
              </a:rPr>
              <a:t>Availability of Visual Studio Online(VSO)</a:t>
            </a:r>
            <a:r>
              <a:rPr lang="en-US" sz="2800" dirty="0">
                <a:solidFill>
                  <a:schemeClr val="tx1"/>
                </a:solidFill>
              </a:rPr>
              <a:t> integration with build option available</a:t>
            </a:r>
          </a:p>
          <a:p>
            <a:pPr lvl="1">
              <a:buClr>
                <a:schemeClr val="tx1"/>
              </a:buClr>
            </a:pPr>
            <a:r>
              <a:rPr lang="en-US" sz="2800" dirty="0"/>
              <a:t>Validate web app changes in a staging or test deployment slot before swapping it with the production slot</a:t>
            </a:r>
          </a:p>
          <a:p>
            <a:pPr marL="212960" marR="0" lvl="1" indent="-105818" algn="l" defTabSz="914274" rtl="0" eaLnBrk="1" fontAlgn="auto" latinLnBrk="0" hangingPunct="1">
              <a:lnSpc>
                <a:spcPct val="90000"/>
              </a:lnSpc>
              <a:spcBef>
                <a:spcPts val="0"/>
              </a:spcBef>
              <a:spcAft>
                <a:spcPts val="333"/>
              </a:spcAft>
              <a:buClr>
                <a:schemeClr val="tx1"/>
              </a:buClr>
              <a:buSzTx/>
              <a:buFont typeface="Arial" pitchFamily="34" charset="0"/>
              <a:buChar char="•"/>
              <a:tabLst/>
              <a:defRPr/>
            </a:pPr>
            <a:r>
              <a:rPr lang="en-US" sz="2800" dirty="0"/>
              <a:t>Swap to get your "last known good site" instantaneously</a:t>
            </a:r>
            <a:r>
              <a:rPr lang="en-US" sz="2800" baseline="0" dirty="0"/>
              <a:t> if there is a problem with a new deployment in production </a:t>
            </a:r>
            <a:endParaRPr lang="en-US" sz="2800" dirty="0"/>
          </a:p>
          <a:p>
            <a:pPr lvl="1">
              <a:buClr>
                <a:schemeClr val="tx1"/>
              </a:buClr>
            </a:pPr>
            <a:r>
              <a:rPr lang="en-US" sz="2800" dirty="0">
                <a:solidFill>
                  <a:schemeClr val="tx1"/>
                </a:solidFill>
              </a:rPr>
              <a:t>Swapping</a:t>
            </a:r>
            <a:r>
              <a:rPr lang="en-US" sz="2800" baseline="0" dirty="0">
                <a:solidFill>
                  <a:schemeClr val="tx1"/>
                </a:solidFill>
              </a:rPr>
              <a:t> to production from staging as opposed to direct deployment eliminates downtime </a:t>
            </a:r>
          </a:p>
          <a:p>
            <a:pPr lvl="1">
              <a:buClr>
                <a:schemeClr val="tx1"/>
              </a:buClr>
            </a:pPr>
            <a:r>
              <a:rPr lang="en-US" sz="2800" dirty="0"/>
              <a:t>Dev,</a:t>
            </a:r>
            <a:r>
              <a:rPr lang="en-US" sz="2800" baseline="0" dirty="0"/>
              <a:t> Test, </a:t>
            </a:r>
            <a:r>
              <a:rPr lang="en-US" sz="2800" dirty="0"/>
              <a:t>Staging</a:t>
            </a:r>
            <a:r>
              <a:rPr lang="en-US" sz="2800" baseline="0" dirty="0"/>
              <a:t> and Production d</a:t>
            </a:r>
            <a:r>
              <a:rPr lang="en-US" sz="2800" dirty="0"/>
              <a:t>eployment</a:t>
            </a:r>
            <a:r>
              <a:rPr lang="en-US" sz="2800" baseline="0" dirty="0"/>
              <a:t> </a:t>
            </a:r>
            <a:r>
              <a:rPr lang="en-US" sz="2800" dirty="0"/>
              <a:t>workflow can be automated when pre-swap validation isn’t needed</a:t>
            </a:r>
            <a:endParaRPr lang="en-US" sz="2800" baseline="0" dirty="0">
              <a:solidFill>
                <a:schemeClr val="tx1"/>
              </a:solidFill>
            </a:endParaRPr>
          </a:p>
          <a:p>
            <a:endParaRPr lang="en-US" baseline="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31436"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DCD61BB-790A-4EFE-904A-F3FC061E4182}"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4/15/2016 11:41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74655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buClr>
            </a:pPr>
            <a:r>
              <a:rPr lang="en-US" sz="4400" dirty="0">
                <a:solidFill>
                  <a:schemeClr val="tx1"/>
                </a:solidFill>
              </a:rPr>
              <a:t>Speaker</a:t>
            </a:r>
            <a:r>
              <a:rPr lang="en-US" sz="4400" baseline="0" dirty="0">
                <a:solidFill>
                  <a:schemeClr val="tx1"/>
                </a:solidFill>
              </a:rPr>
              <a:t> notes:</a:t>
            </a:r>
          </a:p>
          <a:p>
            <a:pPr>
              <a:buClr>
                <a:schemeClr val="tx1"/>
              </a:buClr>
            </a:pPr>
            <a:endParaRPr lang="en-US" sz="4400" dirty="0">
              <a:solidFill>
                <a:schemeClr val="tx1"/>
              </a:solidFill>
            </a:endParaRPr>
          </a:p>
          <a:p>
            <a:pPr>
              <a:buClr>
                <a:schemeClr val="tx1"/>
              </a:buClr>
            </a:pPr>
            <a:r>
              <a:rPr lang="en-US" sz="4400" dirty="0">
                <a:solidFill>
                  <a:schemeClr val="tx1"/>
                </a:solidFill>
              </a:rPr>
              <a:t>Lift and Shift</a:t>
            </a:r>
          </a:p>
          <a:p>
            <a:pPr lvl="1">
              <a:buClr>
                <a:schemeClr val="tx1"/>
              </a:buClr>
            </a:pPr>
            <a:r>
              <a:rPr lang="en-US" sz="2800" b="1" dirty="0">
                <a:solidFill>
                  <a:schemeClr val="tx1"/>
                </a:solidFill>
              </a:rPr>
              <a:t>T</a:t>
            </a:r>
            <a:r>
              <a:rPr lang="en-US" sz="2800" dirty="0">
                <a:solidFill>
                  <a:schemeClr val="tx1"/>
                </a:solidFill>
              </a:rPr>
              <a:t>ake existing work loads and run them in a certified instance. Emphasize</a:t>
            </a:r>
            <a:r>
              <a:rPr lang="en-US" sz="2800" baseline="0" dirty="0">
                <a:solidFill>
                  <a:schemeClr val="tx1"/>
                </a:solidFill>
              </a:rPr>
              <a:t> image mobility and Azure Files to help move applications that require SMB shared folders very easily to Azure.</a:t>
            </a:r>
            <a:endParaRPr lang="en-US" sz="2800" dirty="0">
              <a:solidFill>
                <a:schemeClr val="tx1"/>
              </a:solidFill>
            </a:endParaRPr>
          </a:p>
          <a:p>
            <a:pPr>
              <a:buClr>
                <a:schemeClr val="tx1"/>
              </a:buClr>
            </a:pPr>
            <a:r>
              <a:rPr lang="en-US" sz="4400" dirty="0">
                <a:solidFill>
                  <a:schemeClr val="tx1"/>
                </a:solidFill>
              </a:rPr>
              <a:t>Storage</a:t>
            </a:r>
          </a:p>
          <a:p>
            <a:pPr lvl="1">
              <a:buClr>
                <a:schemeClr val="tx1"/>
              </a:buClr>
            </a:pPr>
            <a:r>
              <a:rPr lang="en-US" sz="2800" b="1" dirty="0">
                <a:solidFill>
                  <a:schemeClr val="tx1"/>
                </a:solidFill>
              </a:rPr>
              <a:t>Archive </a:t>
            </a:r>
            <a:r>
              <a:rPr lang="en-US" sz="2800" b="0" dirty="0">
                <a:solidFill>
                  <a:schemeClr val="tx1"/>
                </a:solidFill>
              </a:rPr>
              <a:t>k</a:t>
            </a:r>
            <a:r>
              <a:rPr lang="en-US" sz="2800" dirty="0">
                <a:solidFill>
                  <a:schemeClr val="tx1"/>
                </a:solidFill>
              </a:rPr>
              <a:t>ey data in inexpensive cloud storage. Mention</a:t>
            </a:r>
            <a:r>
              <a:rPr lang="en-US" sz="2800" baseline="0" dirty="0">
                <a:solidFill>
                  <a:schemeClr val="tx1"/>
                </a:solidFill>
              </a:rPr>
              <a:t> corporate finance databases, industry compliance documents and other key data can be inexpensively archived to Azure storage.</a:t>
            </a:r>
            <a:endParaRPr lang="en-US" sz="2800" dirty="0">
              <a:solidFill>
                <a:schemeClr val="tx1"/>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A94919F-9FC7-4638-A41A-3D980986B2E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777711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jpg"/><Relationship Id="rId1" Type="http://schemas.openxmlformats.org/officeDocument/2006/relationships/slideMaster" Target="../slideMasters/slideMaster6.xml"/><Relationship Id="rId4" Type="http://schemas.openxmlformats.org/officeDocument/2006/relationships/image" Target="../media/image25.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png"/><Relationship Id="rId1" Type="http://schemas.openxmlformats.org/officeDocument/2006/relationships/slideMaster" Target="../slideMasters/slideMaster7.xml"/><Relationship Id="rId4" Type="http://schemas.openxmlformats.org/officeDocument/2006/relationships/image" Target="../media/image31.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Master" Target="../slideMasters/slideMaster7.xml"/><Relationship Id="rId4" Type="http://schemas.openxmlformats.org/officeDocument/2006/relationships/image" Target="../media/image29.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5" Type="http://schemas.openxmlformats.org/officeDocument/2006/relationships/image" Target="../media/image11.png"/><Relationship Id="rId4" Type="http://schemas.microsoft.com/office/2007/relationships/hdphoto" Target="../media/hdphoto1.wdp"/></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2" name="TextBox 1"/>
          <p:cNvSpPr txBox="1"/>
          <p:nvPr userDrawn="1"/>
        </p:nvSpPr>
        <p:spPr>
          <a:xfrm>
            <a:off x="283308" y="5954047"/>
            <a:ext cx="2157500"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GlobalAzure</a:t>
            </a:r>
            <a:endParaRPr lang="en-US" sz="2353" dirty="0">
              <a:gradFill>
                <a:gsLst>
                  <a:gs pos="2917">
                    <a:schemeClr val="tx1"/>
                  </a:gs>
                  <a:gs pos="30000">
                    <a:schemeClr val="tx1"/>
                  </a:gs>
                </a:gsLst>
                <a:lin ang="5400000" scaled="0"/>
              </a:gradFill>
            </a:endParaRP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931" y="260919"/>
            <a:ext cx="998652" cy="674090"/>
          </a:xfrm>
          <a:prstGeom prst="rect">
            <a:avLst/>
          </a:prstGeom>
        </p:spPr>
      </p:pic>
    </p:spTree>
    <p:extLst>
      <p:ext uri="{BB962C8B-B14F-4D97-AF65-F5344CB8AC3E}">
        <p14:creationId xmlns:p14="http://schemas.microsoft.com/office/powerpoint/2010/main" val="3144403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595094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975574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16363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25110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0004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123485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3002402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6101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340646203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325825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pic>
        <p:nvPicPr>
          <p:cNvPr id="6" name="Logo" descr="MS Logo White.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31723318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239150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6"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Tree>
    <p:extLst>
      <p:ext uri="{BB962C8B-B14F-4D97-AF65-F5344CB8AC3E}">
        <p14:creationId xmlns:p14="http://schemas.microsoft.com/office/powerpoint/2010/main" val="18465662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22809193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Walkin">
    <p:bg bwMode="ltGray">
      <p:bgPr>
        <a:solidFill>
          <a:srgbClr val="F2F2F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ltGray">
          <a:xfrm>
            <a:off x="864" y="0"/>
            <a:ext cx="12190271" cy="6858000"/>
          </a:xfrm>
          <a:prstGeom prst="rect">
            <a:avLst/>
          </a:prstGeom>
        </p:spPr>
      </p:pic>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3615723" y="3947549"/>
            <a:ext cx="8106297" cy="1722832"/>
          </a:xfrm>
          <a:prstGeom prst="rect">
            <a:avLst/>
          </a:prstGeom>
        </p:spPr>
      </p:pic>
    </p:spTree>
    <p:extLst>
      <p:ext uri="{BB962C8B-B14F-4D97-AF65-F5344CB8AC3E}">
        <p14:creationId xmlns:p14="http://schemas.microsoft.com/office/powerpoint/2010/main" val="405849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107045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945306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3928051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9643344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11085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4909843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23204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4576431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60393" y="0"/>
            <a:ext cx="8542912" cy="6858000"/>
          </a:xfrm>
          <a:prstGeom prst="rect">
            <a:avLst/>
          </a:prstGeom>
        </p:spPr>
      </p:pic>
      <p:sp>
        <p:nvSpPr>
          <p:cNvPr id="3" name="Rectangle 2"/>
          <p:cNvSpPr/>
          <p:nvPr userDrawn="1"/>
        </p:nvSpPr>
        <p:spPr bwMode="auto">
          <a:xfrm rot="18900000">
            <a:off x="3302131" y="2905426"/>
            <a:ext cx="1140113" cy="1140275"/>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p:cNvSpPr/>
          <p:nvPr userDrawn="1"/>
        </p:nvSpPr>
        <p:spPr bwMode="auto">
          <a:xfrm>
            <a:off x="1" y="0"/>
            <a:ext cx="4302839" cy="6858000"/>
          </a:xfrm>
          <a:prstGeom prst="rect">
            <a:avLst/>
          </a:prstGeom>
          <a:solidFill>
            <a:srgbClr val="21212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p:cNvSpPr>
            <a:spLocks noGrp="1"/>
          </p:cNvSpPr>
          <p:nvPr>
            <p:ph type="title" idx="4294967295"/>
          </p:nvPr>
        </p:nvSpPr>
        <p:spPr>
          <a:xfrm>
            <a:off x="269238" y="515206"/>
            <a:ext cx="4586396" cy="1077108"/>
          </a:xfrm>
        </p:spPr>
        <p:txBody>
          <a:bodyPr/>
          <a:lstStyle/>
          <a:p>
            <a:r>
              <a:rPr lang="en-US" dirty="0">
                <a:solidFill>
                  <a:schemeClr val="bg1"/>
                </a:solidFill>
              </a:rPr>
              <a:t>Happy Meals</a:t>
            </a:r>
          </a:p>
        </p:txBody>
      </p:sp>
    </p:spTree>
    <p:extLst>
      <p:ext uri="{BB962C8B-B14F-4D97-AF65-F5344CB8AC3E}">
        <p14:creationId xmlns:p14="http://schemas.microsoft.com/office/powerpoint/2010/main" val="345699789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tx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096562" y="3161330"/>
            <a:ext cx="1316217" cy="1069886"/>
          </a:xfrm>
          <a:prstGeom prst="rect">
            <a:avLst/>
          </a:prstGeom>
        </p:spPr>
      </p:pic>
      <p:grpSp>
        <p:nvGrpSpPr>
          <p:cNvPr id="3" name="Group 2"/>
          <p:cNvGrpSpPr/>
          <p:nvPr userDrawn="1"/>
        </p:nvGrpSpPr>
        <p:grpSpPr>
          <a:xfrm>
            <a:off x="2035849" y="2178351"/>
            <a:ext cx="753859" cy="920851"/>
            <a:chOff x="1705105" y="2470960"/>
            <a:chExt cx="768975" cy="939183"/>
          </a:xfrm>
        </p:grpSpPr>
        <p:sp>
          <p:nvSpPr>
            <p:cNvPr id="4" name="Freeform 3"/>
            <p:cNvSpPr/>
            <p:nvPr/>
          </p:nvSpPr>
          <p:spPr bwMode="auto">
            <a:xfrm rot="12842074">
              <a:off x="1705105" y="2470960"/>
              <a:ext cx="768975" cy="939183"/>
            </a:xfrm>
            <a:custGeom>
              <a:avLst/>
              <a:gdLst>
                <a:gd name="connsiteX0" fmla="*/ 593104 w 768975"/>
                <a:gd name="connsiteY0" fmla="*/ 869917 h 939183"/>
                <a:gd name="connsiteX1" fmla="*/ 61571 w 768975"/>
                <a:gd name="connsiteY1" fmla="*/ 779126 h 939183"/>
                <a:gd name="connsiteX2" fmla="*/ 175871 w 768975"/>
                <a:gd name="connsiteY2" fmla="*/ 252148 h 939183"/>
                <a:gd name="connsiteX3" fmla="*/ 317959 w 768975"/>
                <a:gd name="connsiteY3" fmla="*/ 191529 h 939183"/>
                <a:gd name="connsiteX4" fmla="*/ 326004 w 768975"/>
                <a:gd name="connsiteY4" fmla="*/ 190599 h 939183"/>
                <a:gd name="connsiteX5" fmla="*/ 389264 w 768975"/>
                <a:gd name="connsiteY5" fmla="*/ 0 h 939183"/>
                <a:gd name="connsiteX6" fmla="*/ 451453 w 768975"/>
                <a:gd name="connsiteY6" fmla="*/ 187374 h 939183"/>
                <a:gd name="connsiteX7" fmla="*/ 465310 w 768975"/>
                <a:gd name="connsiteY7" fmla="*/ 188402 h 939183"/>
                <a:gd name="connsiteX8" fmla="*/ 707404 w 768975"/>
                <a:gd name="connsiteY8" fmla="*/ 342939 h 939183"/>
                <a:gd name="connsiteX9" fmla="*/ 593104 w 768975"/>
                <a:gd name="connsiteY9" fmla="*/ 869917 h 93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8975" h="939183">
                  <a:moveTo>
                    <a:pt x="593104" y="869917"/>
                  </a:moveTo>
                  <a:cubicBezTo>
                    <a:pt x="414762" y="990367"/>
                    <a:pt x="176787" y="949718"/>
                    <a:pt x="61571" y="779126"/>
                  </a:cubicBezTo>
                  <a:cubicBezTo>
                    <a:pt x="-53644" y="608534"/>
                    <a:pt x="-2471" y="372597"/>
                    <a:pt x="175871" y="252148"/>
                  </a:cubicBezTo>
                  <a:cubicBezTo>
                    <a:pt x="220456" y="222035"/>
                    <a:pt x="268769" y="201991"/>
                    <a:pt x="317959" y="191529"/>
                  </a:cubicBezTo>
                  <a:lnTo>
                    <a:pt x="326004" y="190599"/>
                  </a:lnTo>
                  <a:lnTo>
                    <a:pt x="389264" y="0"/>
                  </a:lnTo>
                  <a:lnTo>
                    <a:pt x="451453" y="187374"/>
                  </a:lnTo>
                  <a:lnTo>
                    <a:pt x="465310" y="188402"/>
                  </a:lnTo>
                  <a:cubicBezTo>
                    <a:pt x="561498" y="204833"/>
                    <a:pt x="649796" y="257643"/>
                    <a:pt x="707404" y="342939"/>
                  </a:cubicBezTo>
                  <a:cubicBezTo>
                    <a:pt x="822619" y="513531"/>
                    <a:pt x="771446" y="749467"/>
                    <a:pt x="593104" y="86991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Freeform 5"/>
            <p:cNvSpPr>
              <a:spLocks/>
            </p:cNvSpPr>
            <p:nvPr/>
          </p:nvSpPr>
          <p:spPr bwMode="auto">
            <a:xfrm>
              <a:off x="1874837" y="2700798"/>
              <a:ext cx="514351" cy="327954"/>
            </a:xfrm>
            <a:custGeom>
              <a:avLst/>
              <a:gdLst>
                <a:gd name="T0" fmla="*/ 5468 w 6808"/>
                <a:gd name="T1" fmla="*/ 533 h 4340"/>
                <a:gd name="T2" fmla="*/ 3421 w 6808"/>
                <a:gd name="T3" fmla="*/ 1043 h 4340"/>
                <a:gd name="T4" fmla="*/ 1348 w 6808"/>
                <a:gd name="T5" fmla="*/ 525 h 4340"/>
                <a:gd name="T6" fmla="*/ 3394 w 6808"/>
                <a:gd name="T7" fmla="*/ 4334 h 4340"/>
                <a:gd name="T8" fmla="*/ 3394 w 6808"/>
                <a:gd name="T9" fmla="*/ 4340 h 4340"/>
                <a:gd name="T10" fmla="*/ 3400 w 6808"/>
                <a:gd name="T11" fmla="*/ 4338 h 4340"/>
                <a:gd name="T12" fmla="*/ 3407 w 6808"/>
                <a:gd name="T13" fmla="*/ 4340 h 4340"/>
                <a:gd name="T14" fmla="*/ 3407 w 6808"/>
                <a:gd name="T15" fmla="*/ 4334 h 4340"/>
                <a:gd name="T16" fmla="*/ 5468 w 6808"/>
                <a:gd name="T17" fmla="*/ 533 h 4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08" h="4340">
                  <a:moveTo>
                    <a:pt x="5468" y="533"/>
                  </a:moveTo>
                  <a:cubicBezTo>
                    <a:pt x="4987" y="6"/>
                    <a:pt x="3995" y="229"/>
                    <a:pt x="3421" y="1043"/>
                  </a:cubicBezTo>
                  <a:cubicBezTo>
                    <a:pt x="2698" y="166"/>
                    <a:pt x="1831" y="0"/>
                    <a:pt x="1348" y="525"/>
                  </a:cubicBezTo>
                  <a:cubicBezTo>
                    <a:pt x="0" y="1986"/>
                    <a:pt x="2873" y="4096"/>
                    <a:pt x="3394" y="4334"/>
                  </a:cubicBezTo>
                  <a:cubicBezTo>
                    <a:pt x="3394" y="4340"/>
                    <a:pt x="3394" y="4340"/>
                    <a:pt x="3394" y="4340"/>
                  </a:cubicBezTo>
                  <a:cubicBezTo>
                    <a:pt x="3396" y="4340"/>
                    <a:pt x="3399" y="4338"/>
                    <a:pt x="3400" y="4338"/>
                  </a:cubicBezTo>
                  <a:cubicBezTo>
                    <a:pt x="3401" y="4338"/>
                    <a:pt x="3405" y="4340"/>
                    <a:pt x="3407" y="4340"/>
                  </a:cubicBezTo>
                  <a:cubicBezTo>
                    <a:pt x="3407" y="4334"/>
                    <a:pt x="3407" y="4334"/>
                    <a:pt x="3407" y="4334"/>
                  </a:cubicBezTo>
                  <a:cubicBezTo>
                    <a:pt x="3928" y="4098"/>
                    <a:pt x="6808" y="2000"/>
                    <a:pt x="5468" y="533"/>
                  </a:cubicBez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384237384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690887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3" name="Rectangle 2"/>
          <p:cNvSpPr/>
          <p:nvPr userDrawn="1"/>
        </p:nvSpPr>
        <p:spPr bwMode="auto">
          <a:xfrm>
            <a:off x="0" y="0"/>
            <a:ext cx="12192000"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6351494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29594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742363040"/>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7759064"/>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19359586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415611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24119583"/>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0145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208696539"/>
      </p:ext>
    </p:extLst>
  </p:cSld>
  <p:clrMapOvr>
    <a:masterClrMapping/>
  </p:clrMapOvr>
  <p:transition>
    <p:fade/>
  </p:transition>
  <p:hf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3452731192"/>
      </p:ext>
    </p:extLst>
  </p:cSld>
  <p:clrMapOvr>
    <a:masterClrMapping/>
  </p:clrMapOvr>
  <p:transition>
    <p:fade/>
  </p:transition>
  <p:hf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0784065"/>
      </p:ext>
    </p:extLst>
  </p:cSld>
  <p:clrMapOvr>
    <a:masterClrMapping/>
  </p:clrMapOvr>
  <p:transition>
    <p:fade/>
  </p:transition>
  <p:hf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903990241"/>
      </p:ext>
    </p:extLst>
  </p:cSld>
  <p:clrMapOvr>
    <a:masterClrMapping/>
  </p:clrMapOvr>
  <p:transition>
    <p:fade/>
  </p:transition>
  <p:hf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312500102"/>
      </p:ext>
    </p:extLst>
  </p:cSld>
  <p:clrMapOvr>
    <a:masterClrMapping/>
  </p:clrMapOvr>
  <p:transition>
    <p:fade/>
  </p:transition>
  <p:hf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133665542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3745092913"/>
      </p:ext>
    </p:extLst>
  </p:cSld>
  <p:clrMapOvr>
    <a:masterClrMapping/>
  </p:clrMapOvr>
  <p:transition>
    <p:fade/>
  </p:transition>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533378778"/>
      </p:ext>
    </p:extLst>
  </p:cSld>
  <p:clrMapOvr>
    <a:masterClrMapping/>
  </p:clrMapOvr>
  <p:transition>
    <p:fade/>
  </p:transition>
  <p:hf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857225116"/>
      </p:ext>
    </p:extLst>
  </p:cSld>
  <p:clrMapOvr>
    <a:masterClrMapping/>
  </p:clrMapOvr>
  <p:transition>
    <p:fade/>
  </p:transition>
  <p:hf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976763919"/>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56181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58216013"/>
      </p:ext>
    </p:extLst>
  </p:cSld>
  <p:clrMapOvr>
    <a:masterClrMapping/>
  </p:clrMapOvr>
  <p:transition>
    <p:fade/>
  </p:transition>
  <p:hf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07760" y="6474573"/>
            <a:ext cx="1157499" cy="248097"/>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716980313"/>
      </p:ext>
    </p:extLst>
  </p:cSld>
  <p:clrMapOvr>
    <a:masterClrMapping/>
  </p:clrMapOvr>
  <p:transition>
    <p:fade/>
  </p:transition>
  <p:hf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90399850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6090239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8971992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609676249"/>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17893762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40149659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957230852"/>
      </p:ext>
    </p:extLst>
  </p:cSld>
  <p:clrMapOvr>
    <a:masterClrMapping/>
  </p:clrMapOvr>
  <p:transition>
    <p:fade/>
  </p:transition>
  <p:hf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009844351"/>
      </p:ext>
    </p:extLst>
  </p:cSld>
  <p:clrMapOvr>
    <a:masterClrMapping/>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150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3906993810"/>
      </p:ext>
    </p:extLst>
  </p:cSld>
  <p:clrMapOvr>
    <a:masterClrMapping/>
  </p:clrMapOvr>
  <p:transition>
    <p:fade/>
  </p:transition>
  <p:hf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0907309"/>
      </p:ext>
    </p:extLst>
  </p:cSld>
  <p:clrMapOvr>
    <a:masterClrMapping/>
  </p:clrMapOvr>
  <p:transition>
    <p:fade/>
  </p:transition>
  <p:hf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3085099937"/>
      </p:ext>
    </p:extLst>
  </p:cSld>
  <p:clrMapOvr>
    <a:masterClrMapping/>
  </p:clrMapOvr>
  <p:transition>
    <p:fade/>
  </p:transition>
  <p:hf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911801888"/>
      </p:ext>
    </p:extLst>
  </p:cSld>
  <p:clrMapOvr>
    <a:masterClrMapping/>
  </p:clrMapOvr>
  <p:transition>
    <p:fade/>
  </p:transition>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34215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9307613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113072017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39859420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85292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4089601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4124975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7045911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0233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2977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9" name="TextBox 8"/>
          <p:cNvSpPr txBox="1"/>
          <p:nvPr userDrawn="1"/>
        </p:nvSpPr>
        <p:spPr>
          <a:xfrm>
            <a:off x="283308" y="5954047"/>
            <a:ext cx="2157500"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GlobalAzure</a:t>
            </a:r>
            <a:endParaRPr lang="en-US" sz="2353" dirty="0">
              <a:gradFill>
                <a:gsLst>
                  <a:gs pos="2917">
                    <a:schemeClr val="tx1"/>
                  </a:gs>
                  <a:gs pos="30000">
                    <a:schemeClr val="tx1"/>
                  </a:gs>
                </a:gsLst>
                <a:lin ang="5400000" scaled="0"/>
              </a:gradFill>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931" y="260919"/>
            <a:ext cx="998652" cy="674090"/>
          </a:xfrm>
          <a:prstGeom prst="rect">
            <a:avLst/>
          </a:prstGeom>
        </p:spPr>
      </p:pic>
    </p:spTree>
    <p:extLst>
      <p:ext uri="{BB962C8B-B14F-4D97-AF65-F5344CB8AC3E}">
        <p14:creationId xmlns:p14="http://schemas.microsoft.com/office/powerpoint/2010/main" val="56226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940032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1807139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43685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40900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35384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99795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879531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dirty="0"/>
              <a:t>Click to edit Master title style</a:t>
            </a:r>
          </a:p>
        </p:txBody>
      </p:sp>
    </p:spTree>
    <p:extLst>
      <p:ext uri="{BB962C8B-B14F-4D97-AF65-F5344CB8AC3E}">
        <p14:creationId xmlns:p14="http://schemas.microsoft.com/office/powerpoint/2010/main" val="390542237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41092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030921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52324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23845699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8258368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89079424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E8A26ED-1BA1-4DF2-8777-6C90B7EC7FDC}"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29790347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E8A26ED-1BA1-4DF2-8777-6C90B7EC7FDC}" type="datetimeFigureOut">
              <a:rPr lang="en-US" smtClean="0"/>
              <a:t>4/15/2016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32418304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E8A26ED-1BA1-4DF2-8777-6C90B7EC7FDC}" type="datetimeFigureOut">
              <a:rPr lang="en-US" smtClean="0"/>
              <a:t>4/15/2016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63659277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8A26ED-1BA1-4DF2-8777-6C90B7EC7FDC}" type="datetimeFigureOut">
              <a:rPr lang="en-US" smtClean="0"/>
              <a:t>4/15/2016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8096867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8A26ED-1BA1-4DF2-8777-6C90B7EC7FDC}"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22293744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E8A26ED-1BA1-4DF2-8777-6C90B7EC7FDC}" type="datetimeFigureOut">
              <a:rPr lang="en-US" smtClean="0"/>
              <a:t>4/15/2016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331869406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24582554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6705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E8A26ED-1BA1-4DF2-8777-6C90B7EC7FDC}" type="datetimeFigureOut">
              <a:rPr lang="en-US" smtClean="0"/>
              <a:t>4/15/2016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B522D-7609-4C7F-B567-DF57EA6C95C7}" type="slidenum">
              <a:rPr lang="en-US" smtClean="0"/>
              <a:t>‹#›</a:t>
            </a:fld>
            <a:endParaRPr lang="en-US"/>
          </a:p>
        </p:txBody>
      </p:sp>
    </p:spTree>
    <p:extLst>
      <p:ext uri="{BB962C8B-B14F-4D97-AF65-F5344CB8AC3E}">
        <p14:creationId xmlns:p14="http://schemas.microsoft.com/office/powerpoint/2010/main" val="36881432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4" name="Picture 3"/>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144927924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5" name="Rectangle 14"/>
          <p:cNvSpPr/>
          <p:nvPr userDrawn="1"/>
        </p:nvSpPr>
        <p:spPr bwMode="white">
          <a:xfrm>
            <a:off x="0" y="0"/>
            <a:ext cx="12191377" cy="68586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4569954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5"/>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1.34362E-6 L -3.90605E-7 -1.3436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1.34362E-6 L -3.90605E-7 -1.34362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950"/>
                                        <p:tgtEl>
                                          <p:spTgt spid="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6"/>
                                        </p:tgtEl>
                                      </p:cBhvr>
                                      <p:by x="95000" y="95000"/>
                                    </p:animScale>
                                  </p:childTnLst>
                                </p:cTn>
                              </p:par>
                              <p:par>
                                <p:cTn id="36" presetID="10" presetClass="entr" presetSubtype="0" fill="hold" grpId="0" nodeType="withEffect">
                                  <p:stCondLst>
                                    <p:cond delay="70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950"/>
                                        <p:tgtEl>
                                          <p:spTgt spid="17"/>
                                        </p:tgtEl>
                                      </p:cBhvr>
                                    </p:animEffect>
                                  </p:childTnLst>
                                </p:cTn>
                              </p:par>
                              <p:par>
                                <p:cTn id="39" presetID="63" presetClass="path" presetSubtype="0" decel="100000" fill="hold" grpId="1" nodeType="withEffect">
                                  <p:stCondLst>
                                    <p:cond delay="700"/>
                                  </p:stCondLst>
                                  <p:childTnLst>
                                    <p:animMotion origin="layout" path="M -0.01455 -1.34362E-6 L -3.90605E-7 -1.34362E-6 " pathEditMode="relative" rAng="0" ptsTypes="AA">
                                      <p:cBhvr>
                                        <p:cTn id="40" dur="950" fill="hold"/>
                                        <p:tgtEl>
                                          <p:spTgt spid="17"/>
                                        </p:tgtEl>
                                        <p:attrNameLst>
                                          <p:attrName>ppt_x</p:attrName>
                                          <p:attrName>ppt_y</p:attrName>
                                        </p:attrNameLst>
                                      </p:cBhvr>
                                      <p:rCtr x="728" y="0"/>
                                    </p:animMotion>
                                  </p:childTnLst>
                                </p:cTn>
                              </p:par>
                              <p:par>
                                <p:cTn id="41" presetID="6" presetClass="emph" presetSubtype="0" accel="100000" autoRev="1" fill="hold" grpId="2" nodeType="withEffect">
                                  <p:stCondLst>
                                    <p:cond delay="0"/>
                                  </p:stCondLst>
                                  <p:childTnLst>
                                    <p:animScale>
                                      <p:cBhvr>
                                        <p:cTn id="42" dur="500" fill="hold"/>
                                        <p:tgtEl>
                                          <p:spTgt spid="17"/>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Tree>
    <p:extLst>
      <p:ext uri="{BB962C8B-B14F-4D97-AF65-F5344CB8AC3E}">
        <p14:creationId xmlns:p14="http://schemas.microsoft.com/office/powerpoint/2010/main" val="432464510"/>
      </p:ext>
    </p:extLst>
  </p:cSld>
  <p:clrMapOvr>
    <a:masterClrMapping/>
  </p:clrMapOvr>
  <p:transition>
    <p:fade/>
  </p:transition>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auto">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38038219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82789472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 y="3015596"/>
            <a:ext cx="12192434" cy="3227867"/>
          </a:xfrm>
          <a:prstGeom prst="rect">
            <a:avLst/>
          </a:prstGeom>
        </p:spPr>
      </p:pic>
    </p:spTree>
    <p:extLst>
      <p:ext uri="{BB962C8B-B14F-4D97-AF65-F5344CB8AC3E}">
        <p14:creationId xmlns:p14="http://schemas.microsoft.com/office/powerpoint/2010/main" val="33046107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765924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01230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25621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95573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82504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441000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50291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8137880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615088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52471772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54178503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144523569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54526724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7664620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9870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36026405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8160080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44527393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559891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5298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165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76884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77345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bg>
      <p:bgPr>
        <a:solidFill>
          <a:srgbClr val="3C454F"/>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fld id="{0A164282-434E-41D4-9582-783D542A7B68}" type="slidenum">
              <a:rPr lang="en-US" smtClean="0"/>
              <a:t>‹#›</a:t>
            </a:fld>
            <a:endParaRPr lang="en-US"/>
          </a:p>
        </p:txBody>
      </p:sp>
    </p:spTree>
    <p:extLst>
      <p:ext uri="{BB962C8B-B14F-4D97-AF65-F5344CB8AC3E}">
        <p14:creationId xmlns:p14="http://schemas.microsoft.com/office/powerpoint/2010/main" val="329990082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grpSp>
        <p:nvGrpSpPr>
          <p:cNvPr id="4" name="Group 3"/>
          <p:cNvGrpSpPr>
            <a:grpSpLocks noChangeAspect="1"/>
          </p:cNvGrpSpPr>
          <p:nvPr userDrawn="1"/>
        </p:nvGrpSpPr>
        <p:grpSpPr bwMode="black">
          <a:xfrm>
            <a:off x="463052" y="6129623"/>
            <a:ext cx="1253429" cy="269134"/>
            <a:chOff x="457200" y="1643393"/>
            <a:chExt cx="4492753" cy="964540"/>
          </a:xfrm>
        </p:grpSpPr>
        <p:pic>
          <p:nvPicPr>
            <p:cNvPr id="5" name="Picture 4"/>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914367" eaLnBrk="1" fontAlgn="auto" hangingPunct="1">
                <a:spcBef>
                  <a:spcPts val="0"/>
                </a:spcBef>
                <a:spcAft>
                  <a:spcPts val="0"/>
                </a:spcAft>
              </a:pPr>
              <a:endParaRPr lang="en-US" sz="1765">
                <a:solidFill>
                  <a:srgbClr val="FFFFFF"/>
                </a:solidFill>
                <a:latin typeface="Segoe UI Semilight"/>
                <a:ea typeface="+mn-ea"/>
              </a:endParaRPr>
            </a:p>
          </p:txBody>
        </p:sp>
      </p:grpSp>
    </p:spTree>
    <p:extLst>
      <p:ext uri="{BB962C8B-B14F-4D97-AF65-F5344CB8AC3E}">
        <p14:creationId xmlns:p14="http://schemas.microsoft.com/office/powerpoint/2010/main" val="1209003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48691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285718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84581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11329"/>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b="49928"/>
          <a:stretch/>
        </p:blipFill>
        <p:spPr>
          <a:xfrm>
            <a:off x="0" y="0"/>
            <a:ext cx="12192000" cy="6865782"/>
          </a:xfrm>
          <a:prstGeom prst="rect">
            <a:avLst/>
          </a:prstGeom>
        </p:spPr>
      </p:pic>
    </p:spTree>
    <p:extLst>
      <p:ext uri="{BB962C8B-B14F-4D97-AF65-F5344CB8AC3E}">
        <p14:creationId xmlns:p14="http://schemas.microsoft.com/office/powerpoint/2010/main" val="106709561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01132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l="409" t="62936" r="32593" b="216"/>
          <a:stretch/>
        </p:blipFill>
        <p:spPr>
          <a:xfrm rot="10800000" flipH="1" flipV="1">
            <a:off x="0" y="-7784"/>
            <a:ext cx="12191999" cy="4482761"/>
          </a:xfrm>
          <a:prstGeom prst="rect">
            <a:avLst/>
          </a:prstGeom>
        </p:spPr>
      </p:pic>
      <p:sp>
        <p:nvSpPr>
          <p:cNvPr id="7" name="Rectangle 6"/>
          <p:cNvSpPr/>
          <p:nvPr userDrawn="1"/>
        </p:nvSpPr>
        <p:spPr bwMode="auto">
          <a:xfrm>
            <a:off x="0" y="-7784"/>
            <a:ext cx="12192000" cy="4482762"/>
          </a:xfrm>
          <a:prstGeom prst="rect">
            <a:avLst/>
          </a:prstGeom>
          <a:gradFill flip="none" rotWithShape="1">
            <a:gsLst>
              <a:gs pos="0">
                <a:srgbClr val="011329"/>
              </a:gs>
              <a:gs pos="27000">
                <a:srgbClr val="001B35">
                  <a:alpha val="75000"/>
                </a:srgbClr>
              </a:gs>
              <a:gs pos="100000">
                <a:schemeClr val="bg2">
                  <a:alpha val="7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pPr>
            <a:endParaRPr lang="en-US" sz="2353" dirty="0" err="1">
              <a:solidFill>
                <a:srgbClr val="FFFFFF"/>
              </a:solidFill>
              <a:ea typeface="Segoe UI" pitchFamily="34" charset="0"/>
              <a:cs typeface="Segoe UI" pitchFamily="34" charset="0"/>
            </a:endParaRPr>
          </a:p>
        </p:txBody>
      </p:sp>
      <p:sp>
        <p:nvSpPr>
          <p:cNvPr id="4" name="Rectangle 3"/>
          <p:cNvSpPr/>
          <p:nvPr userDrawn="1"/>
        </p:nvSpPr>
        <p:spPr bwMode="auto">
          <a:xfrm>
            <a:off x="0" y="4474978"/>
            <a:ext cx="12192000" cy="1718390"/>
          </a:xfrm>
          <a:prstGeom prst="rect">
            <a:avLst/>
          </a:prstGeom>
          <a:solidFill>
            <a:srgbClr val="0113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pPr>
            <a:endParaRPr lang="en-US" sz="2353"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647007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169186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9658812"/>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30775067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99553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Quote slide - Blue">
    <p:bg>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41154052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1063736"/>
          </a:xfrm>
          <a:noFill/>
        </p:spPr>
        <p:txBody>
          <a:bodyPr tIns="91440" bIns="91440" anchor="t" anchorCtr="0">
            <a:spAutoFit/>
          </a:bodyPr>
          <a:lstStyle>
            <a:lvl1pPr>
              <a:defRPr sz="637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8871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49132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31435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5950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lang="en-US" sz="6372"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8146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063736"/>
          </a:xfrm>
          <a:noFill/>
        </p:spPr>
        <p:txBody>
          <a:bodyPr tIns="91440" bIns="91440" anchor="t" anchorCtr="0">
            <a:spAutoFit/>
          </a:bodyPr>
          <a:lstStyle>
            <a:lvl1pPr>
              <a:defRPr sz="637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792873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9497329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3" name="Rectangle 2"/>
          <p:cNvSpPr/>
          <p:nvPr userDrawn="1"/>
        </p:nvSpPr>
        <p:spPr bwMode="auto">
          <a:xfrm>
            <a:off x="0" y="0"/>
            <a:ext cx="12192000" cy="6857999"/>
          </a:xfrm>
          <a:prstGeom prst="rect">
            <a:avLst/>
          </a:prstGeom>
          <a:solidFill>
            <a:srgbClr val="000000">
              <a:alpha val="6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eaLnBrk="1" hangingPunct="1">
              <a:lnSpc>
                <a:spcPct val="90000"/>
              </a:lnSpc>
              <a:defRPr/>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29160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36138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Headline">
    <p:spTree>
      <p:nvGrpSpPr>
        <p:cNvPr id="1" name=""/>
        <p:cNvGrpSpPr/>
        <p:nvPr/>
      </p:nvGrpSpPr>
      <p:grpSpPr>
        <a:xfrm>
          <a:off x="0" y="0"/>
          <a:ext cx="0" cy="0"/>
          <a:chOff x="0" y="0"/>
          <a:chExt cx="0" cy="0"/>
        </a:xfrm>
      </p:grpSpPr>
      <p:sp>
        <p:nvSpPr>
          <p:cNvPr id="3" name="White Background"/>
          <p:cNvSpPr/>
          <p:nvPr userDrawn="1"/>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807759" y="6474572"/>
            <a:ext cx="1157500" cy="248097"/>
          </a:xfrm>
          <a:prstGeom prst="rect">
            <a:avLst/>
          </a:prstGeom>
        </p:spPr>
      </p:pic>
      <p:pic>
        <p:nvPicPr>
          <p:cNvPr id="8" name="Azure Light" descr="MS-Azure_rgb_Wht.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3" cy="724246"/>
          </a:xfrm>
          <a:prstGeom prst="rect">
            <a:avLst/>
          </a:prstGeom>
        </p:spPr>
        <p:txBody>
          <a:bodyPr/>
          <a:lstStyle>
            <a:lvl1pPr marL="0" indent="0">
              <a:buNone/>
              <a:defRPr>
                <a:solidFill>
                  <a:schemeClr val="tx2"/>
                </a:solidFill>
              </a:defRPr>
            </a:lvl1pPr>
            <a:lvl2pPr marL="336012" indent="0">
              <a:buNone/>
              <a:defRPr>
                <a:solidFill>
                  <a:schemeClr val="tx2"/>
                </a:solidFill>
              </a:defRPr>
            </a:lvl2pPr>
            <a:lvl3pPr marL="560020" indent="0">
              <a:buNone/>
              <a:defRPr>
                <a:solidFill>
                  <a:schemeClr val="tx2"/>
                </a:solidFill>
              </a:defRPr>
            </a:lvl3pPr>
            <a:lvl4pPr marL="784027" indent="0">
              <a:buNone/>
              <a:defRPr>
                <a:solidFill>
                  <a:schemeClr val="tx2"/>
                </a:solidFill>
              </a:defRPr>
            </a:lvl4pPr>
            <a:lvl5pPr marL="1008036"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3" y="930350"/>
            <a:ext cx="9976363" cy="917575"/>
          </a:xfrm>
          <a:prstGeom prst="rect">
            <a:avLst/>
          </a:prstGeom>
        </p:spPr>
        <p:txBody>
          <a:bodyPr/>
          <a:lstStyle/>
          <a:p>
            <a:r>
              <a:rPr lang="en-US" sz="4800" dirty="0">
                <a:solidFill>
                  <a:schemeClr val="bg1"/>
                </a:solidFill>
              </a:rPr>
              <a:t>Headline</a:t>
            </a:r>
          </a:p>
        </p:txBody>
      </p:sp>
      <p:pic>
        <p:nvPicPr>
          <p:cNvPr id="9" name="Icon" descr="Ones-and-zeroes2.png"/>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25291572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userDrawn="1"/>
        </p:nvSpPr>
        <p:spPr bwMode="auto">
          <a:xfrm>
            <a:off x="1" y="5256714"/>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pic>
        <p:nvPicPr>
          <p:cNvPr id="12" name="Azure Dark" descr="MS-Azure_rgb_Blk.png"/>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10362283"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dirty="0">
                <a:solidFill>
                  <a:srgbClr val="0072C6"/>
                </a:solidFill>
                <a:latin typeface="Segoe UI Light" panose="020B0502040204020203" pitchFamily="34" charset="0"/>
              </a:rPr>
              <a:t>Headline</a:t>
            </a:r>
          </a:p>
        </p:txBody>
      </p:sp>
      <p:pic>
        <p:nvPicPr>
          <p:cNvPr id="8" name="Logo" descr="MS Logo White.png"/>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10805329" y="6468242"/>
            <a:ext cx="1169020" cy="250567"/>
          </a:xfrm>
          <a:prstGeom prst="rect">
            <a:avLst/>
          </a:prstGeom>
        </p:spPr>
      </p:pic>
    </p:spTree>
    <p:extLst>
      <p:ext uri="{BB962C8B-B14F-4D97-AF65-F5344CB8AC3E}">
        <p14:creationId xmlns:p14="http://schemas.microsoft.com/office/powerpoint/2010/main" val="18641686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2" y="2970214"/>
            <a:ext cx="10086516" cy="917575"/>
          </a:xfrm>
          <a:prstGeom prst="rect">
            <a:avLst/>
          </a:prstGeom>
        </p:spPr>
        <p:txBody>
          <a:bodyPr/>
          <a:lstStyle>
            <a:lvl1pPr algn="ctr">
              <a:defRPr sz="5998">
                <a:solidFill>
                  <a:srgbClr val="92D050"/>
                </a:solidFill>
              </a:defRPr>
            </a:lvl1pPr>
          </a:lstStyle>
          <a:p>
            <a:r>
              <a:rPr lang="en-US" sz="5399" dirty="0">
                <a:solidFill>
                  <a:srgbClr val="92D050"/>
                </a:solidFill>
              </a:rPr>
              <a:t>Demo</a:t>
            </a:r>
            <a:endParaRPr lang="en-US" dirty="0">
              <a:solidFill>
                <a:schemeClr val="bg2"/>
              </a:solidFill>
            </a:endParaRPr>
          </a:p>
        </p:txBody>
      </p:sp>
      <p:pic>
        <p:nvPicPr>
          <p:cNvPr id="4" name="Picture 3" descr="Ones-and-zeroes2.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6979" y="4928557"/>
            <a:ext cx="2714605" cy="1972396"/>
          </a:xfrm>
          <a:prstGeom prst="rect">
            <a:avLst/>
          </a:prstGeom>
        </p:spPr>
      </p:pic>
    </p:spTree>
    <p:extLst>
      <p:ext uri="{BB962C8B-B14F-4D97-AF65-F5344CB8AC3E}">
        <p14:creationId xmlns:p14="http://schemas.microsoft.com/office/powerpoint/2010/main" val="42171967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90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25311467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17836015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61949973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532455"/>
            <a:ext cx="8964185" cy="1793090"/>
          </a:xfrm>
          <a:noFill/>
        </p:spPr>
        <p:txBody>
          <a:bodyPr lIns="146304" tIns="91440" rIns="146304" bIns="91440" anchor="ctr"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4775125"/>
            <a:ext cx="8964186"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93344" y="477196"/>
            <a:ext cx="1254995" cy="267546"/>
          </a:xfrm>
          <a:prstGeom prst="rect">
            <a:avLst/>
          </a:prstGeom>
        </p:spPr>
      </p:pic>
    </p:spTree>
    <p:extLst>
      <p:ext uri="{BB962C8B-B14F-4D97-AF65-F5344CB8AC3E}">
        <p14:creationId xmlns:p14="http://schemas.microsoft.com/office/powerpoint/2010/main" val="2964135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024871"/>
          </a:xfrm>
        </p:spPr>
        <p:txBody>
          <a:bodyPr/>
          <a:lstStyle>
            <a:lvl1pPr marL="0" indent="0">
              <a:buNone/>
              <a:defRPr>
                <a:gradFill>
                  <a:gsLst>
                    <a:gs pos="1250">
                      <a:schemeClr val="tx1"/>
                    </a:gs>
                    <a:gs pos="99000">
                      <a:schemeClr val="tx1"/>
                    </a:gs>
                  </a:gsLst>
                  <a:lin ang="5400000" scaled="0"/>
                </a:gradFill>
              </a:defRPr>
            </a:lvl1pPr>
            <a:lvl2pPr marL="0" indent="0">
              <a:buFontTx/>
              <a:buNone/>
              <a:defRPr sz="2353"/>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153920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2400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1943393"/>
          </a:xfrm>
        </p:spPr>
        <p:txBody>
          <a:bodyPr wrap="square">
            <a:spAutoFit/>
          </a:bodyPr>
          <a:lstStyle>
            <a:lvl1pPr marL="0" indent="0">
              <a:spcBef>
                <a:spcPts val="1200"/>
              </a:spcBef>
              <a:buClr>
                <a:schemeClr val="tx1"/>
              </a:buClr>
              <a:buFont typeface="Wingdings" pitchFamily="2" charset="2"/>
              <a:buNone/>
              <a:defRPr sz="3137"/>
            </a:lvl1pPr>
            <a:lvl2pPr marL="0" indent="0">
              <a:buNone/>
              <a:defRPr sz="2353"/>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853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95150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9106311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0696240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theme" Target="../theme/theme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theme" Target="../theme/theme3.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image" Target="../media/image8.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image" Target="../media/image16.png"/><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theme" Target="../theme/theme4.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theme" Target="../theme/theme5.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theme" Target="../theme/theme6.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image" Target="../media/image28.png"/><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theme" Target="../theme/theme7.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image" Target="../media/image2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4594282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731"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A26ED-1BA1-4DF2-8777-6C90B7EC7FDC}" type="datetimeFigureOut">
              <a:rPr lang="en-US" smtClean="0"/>
              <a:t>4/15/2016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B522D-7609-4C7F-B567-DF57EA6C95C7}" type="slidenum">
              <a:rPr lang="en-US" smtClean="0"/>
              <a:t>‹#›</a:t>
            </a:fld>
            <a:endParaRPr lang="en-US"/>
          </a:p>
        </p:txBody>
      </p:sp>
    </p:spTree>
    <p:extLst>
      <p:ext uri="{BB962C8B-B14F-4D97-AF65-F5344CB8AC3E}">
        <p14:creationId xmlns:p14="http://schemas.microsoft.com/office/powerpoint/2010/main" val="1984377879"/>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ransition>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275145427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615865539"/>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8624401"/>
      </p:ext>
    </p:extLst>
  </p:cSld>
  <p:clrMap bg1="dk1" tx1="lt1" bg2="dk2" tx2="lt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010668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72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0805329" y="6468242"/>
            <a:ext cx="1169019" cy="250567"/>
          </a:xfrm>
          <a:prstGeom prst="rect">
            <a:avLst/>
          </a:prstGeom>
        </p:spPr>
      </p:pic>
    </p:spTree>
    <p:extLst>
      <p:ext uri="{BB962C8B-B14F-4D97-AF65-F5344CB8AC3E}">
        <p14:creationId xmlns:p14="http://schemas.microsoft.com/office/powerpoint/2010/main" val="2647904056"/>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6.xml"/></Relationships>
</file>

<file path=ppt/slides/_rels/slide11.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12" Type="http://schemas.openxmlformats.org/officeDocument/2006/relationships/image" Target="../media/image57.emf"/><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3.png"/><Relationship Id="rId1" Type="http://schemas.openxmlformats.org/officeDocument/2006/relationships/slideLayout" Target="../slideLayouts/slideLayout27.xml"/><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hyperlink" Target="http://mrg.bz/dcnEGJ" TargetMode="External"/><Relationship Id="rId2" Type="http://schemas.openxmlformats.org/officeDocument/2006/relationships/image" Target="../media/image72.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www.chef.io/blog/wp-content/uploads/2012/02/automate-all-the-things.png" TargetMode="External"/><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chriswatterston.com/blog/my-there-no-cloud-sticker" TargetMode="External"/><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hyperlink" Target="https://azure.microsoft.com/en-us/blog/announcing-visual-studio-azure-tools-and-sdk-2-9/" TargetMode="Externa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documentation/samples/?service=storage" TargetMode="External"/><Relationship Id="rId2" Type="http://schemas.openxmlformats.org/officeDocument/2006/relationships/hyperlink" Target="http://go.microsoft.com/fwlink/?LinkID=746382"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azure.microsoft.com/en-us/blog/documentdb-goes-planet-scale-with-global-databases-new-pricing-and-more-developer-choices/"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ustomXml" Target="../../customXml/item6.xml"/><Relationship Id="rId7" Type="http://schemas.openxmlformats.org/officeDocument/2006/relationships/image" Target="../media/image77.emf"/><Relationship Id="rId12" Type="http://schemas.openxmlformats.org/officeDocument/2006/relationships/image" Target="../media/image81.png"/><Relationship Id="rId2" Type="http://schemas.openxmlformats.org/officeDocument/2006/relationships/customXml" Target="../../customXml/item4.xml"/><Relationship Id="rId1" Type="http://schemas.openxmlformats.org/officeDocument/2006/relationships/customXml" Target="../../customXml/item3.xml"/><Relationship Id="rId6" Type="http://schemas.openxmlformats.org/officeDocument/2006/relationships/image" Target="../media/image76.emf"/><Relationship Id="rId11" Type="http://schemas.openxmlformats.org/officeDocument/2006/relationships/image" Target="../media/image80.emf"/><Relationship Id="rId5" Type="http://schemas.openxmlformats.org/officeDocument/2006/relationships/notesSlide" Target="../notesSlides/notesSlide8.xml"/><Relationship Id="rId10" Type="http://schemas.openxmlformats.org/officeDocument/2006/relationships/image" Target="../media/image79.emf"/><Relationship Id="rId4" Type="http://schemas.openxmlformats.org/officeDocument/2006/relationships/slideLayout" Target="../slideLayouts/slideLayout88.xml"/><Relationship Id="rId9" Type="http://schemas.openxmlformats.org/officeDocument/2006/relationships/image" Target="../media/image78.png"/></Relationships>
</file>

<file path=ppt/slides/_rels/slide3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9.xml"/><Relationship Id="rId7" Type="http://schemas.openxmlformats.org/officeDocument/2006/relationships/image" Target="../media/image84.emf"/><Relationship Id="rId2" Type="http://schemas.openxmlformats.org/officeDocument/2006/relationships/slideLayout" Target="../slideLayouts/slideLayout103.xml"/><Relationship Id="rId1" Type="http://schemas.openxmlformats.org/officeDocument/2006/relationships/customXml" Target="../../customXml/item5.xml"/><Relationship Id="rId6" Type="http://schemas.openxmlformats.org/officeDocument/2006/relationships/image" Target="../media/image83.png"/><Relationship Id="rId5" Type="http://schemas.openxmlformats.org/officeDocument/2006/relationships/image" Target="../media/image82.emf"/><Relationship Id="rId10" Type="http://schemas.openxmlformats.org/officeDocument/2006/relationships/image" Target="../media/image87.png"/><Relationship Id="rId4" Type="http://schemas.openxmlformats.org/officeDocument/2006/relationships/image" Target="../media/image5.png"/><Relationship Id="rId9"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88.xml"/><Relationship Id="rId5" Type="http://schemas.openxmlformats.org/officeDocument/2006/relationships/image" Target="../media/image90.png"/><Relationship Id="rId4" Type="http://schemas.openxmlformats.org/officeDocument/2006/relationships/image" Target="../media/image89.png"/></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1.xml"/><Relationship Id="rId16" Type="http://schemas.openxmlformats.org/officeDocument/2006/relationships/image" Target="../media/image104.png"/><Relationship Id="rId1" Type="http://schemas.openxmlformats.org/officeDocument/2006/relationships/slideLayout" Target="../slideLayouts/slideLayout88.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05.png"/><Relationship Id="rId7" Type="http://schemas.openxmlformats.org/officeDocument/2006/relationships/image" Target="../media/image108.png"/><Relationship Id="rId12"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88.xml"/><Relationship Id="rId6" Type="http://schemas.openxmlformats.org/officeDocument/2006/relationships/image" Target="../media/image107.png"/><Relationship Id="rId11" Type="http://schemas.openxmlformats.org/officeDocument/2006/relationships/image" Target="../media/image110.png"/><Relationship Id="rId5" Type="http://schemas.openxmlformats.org/officeDocument/2006/relationships/image" Target="../media/image84.emf"/><Relationship Id="rId10" Type="http://schemas.openxmlformats.org/officeDocument/2006/relationships/image" Target="../media/image109.png"/><Relationship Id="rId4" Type="http://schemas.openxmlformats.org/officeDocument/2006/relationships/image" Target="../media/image106.png"/><Relationship Id="rId9"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13.xml"/><Relationship Id="rId1" Type="http://schemas.openxmlformats.org/officeDocument/2006/relationships/slideLayout" Target="../slideLayouts/slideLayout119.xml"/><Relationship Id="rId6" Type="http://schemas.openxmlformats.org/officeDocument/2006/relationships/image" Target="../media/image5.png"/><Relationship Id="rId5" Type="http://schemas.openxmlformats.org/officeDocument/2006/relationships/image" Target="../media/image114.emf"/><Relationship Id="rId4" Type="http://schemas.openxmlformats.org/officeDocument/2006/relationships/image" Target="../media/image113.emf"/></Relationships>
</file>

<file path=ppt/slides/_rels/slide4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emf"/><Relationship Id="rId7" Type="http://schemas.openxmlformats.org/officeDocument/2006/relationships/image" Target="../media/image116.emf"/><Relationship Id="rId12"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119.xml"/><Relationship Id="rId6" Type="http://schemas.openxmlformats.org/officeDocument/2006/relationships/image" Target="../media/image115.emf"/><Relationship Id="rId11" Type="http://schemas.openxmlformats.org/officeDocument/2006/relationships/image" Target="../media/image119.png"/><Relationship Id="rId5" Type="http://schemas.openxmlformats.org/officeDocument/2006/relationships/image" Target="../media/image114.emf"/><Relationship Id="rId10" Type="http://schemas.openxmlformats.org/officeDocument/2006/relationships/image" Target="../media/image118.emf"/><Relationship Id="rId4" Type="http://schemas.openxmlformats.org/officeDocument/2006/relationships/image" Target="../media/image113.emf"/><Relationship Id="rId9" Type="http://schemas.microsoft.com/office/2007/relationships/hdphoto" Target="../media/hdphoto3.wdp"/></Relationships>
</file>

<file path=ppt/slides/_rels/slide43.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image" Target="../media/image115.emf"/><Relationship Id="rId7" Type="http://schemas.openxmlformats.org/officeDocument/2006/relationships/image" Target="../media/image121.emf"/><Relationship Id="rId2" Type="http://schemas.openxmlformats.org/officeDocument/2006/relationships/notesSlide" Target="../notesSlides/notesSlide15.xml"/><Relationship Id="rId1" Type="http://schemas.openxmlformats.org/officeDocument/2006/relationships/slideLayout" Target="../slideLayouts/slideLayout124.xml"/><Relationship Id="rId6" Type="http://schemas.openxmlformats.org/officeDocument/2006/relationships/image" Target="../media/image114.emf"/><Relationship Id="rId5" Type="http://schemas.openxmlformats.org/officeDocument/2006/relationships/image" Target="../media/image113.emf"/><Relationship Id="rId4" Type="http://schemas.openxmlformats.org/officeDocument/2006/relationships/image" Target="../media/image112.emf"/></Relationships>
</file>

<file path=ppt/slides/_rels/slide44.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slideLayout" Target="../slideLayouts/slideLayout81.xml"/><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2.xml"/></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156.xml"/><Relationship Id="rId4" Type="http://schemas.openxmlformats.org/officeDocument/2006/relationships/image" Target="../media/image1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Azure-Readiness/DevCamp/tree/master/HOL" TargetMode="External"/><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36.xml"/><Relationship Id="rId6" Type="http://schemas.openxmlformats.org/officeDocument/2006/relationships/image" Target="../media/image105.png"/><Relationship Id="rId11" Type="http://schemas.openxmlformats.org/officeDocument/2006/relationships/image" Target="../media/image85.png"/><Relationship Id="rId5" Type="http://schemas.openxmlformats.org/officeDocument/2006/relationships/image" Target="../media/image126.png"/><Relationship Id="rId10" Type="http://schemas.openxmlformats.org/officeDocument/2006/relationships/image" Target="../media/image129.png"/><Relationship Id="rId4" Type="http://schemas.openxmlformats.org/officeDocument/2006/relationships/image" Target="../media/image43.png"/><Relationship Id="rId9" Type="http://schemas.openxmlformats.org/officeDocument/2006/relationships/image" Target="../media/image1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Overview</a:t>
            </a:r>
          </a:p>
        </p:txBody>
      </p:sp>
      <p:sp>
        <p:nvSpPr>
          <p:cNvPr id="4" name="Text Placeholder 3"/>
          <p:cNvSpPr>
            <a:spLocks noGrp="1"/>
          </p:cNvSpPr>
          <p:nvPr>
            <p:ph type="body" sz="quarter" idx="12"/>
          </p:nvPr>
        </p:nvSpPr>
        <p:spPr/>
        <p:txBody>
          <a:bodyPr/>
          <a:lstStyle/>
          <a:p>
            <a:r>
              <a:rPr lang="en-US" dirty="0"/>
              <a:t>Michael S. Collier</a:t>
            </a:r>
          </a:p>
          <a:p>
            <a:r>
              <a:rPr lang="en-US" dirty="0"/>
              <a:t>Cloud Solution Architect, Microsoft</a:t>
            </a:r>
          </a:p>
          <a:p>
            <a:endParaRPr lang="en-US" dirty="0"/>
          </a:p>
        </p:txBody>
      </p:sp>
    </p:spTree>
    <p:extLst>
      <p:ext uri="{BB962C8B-B14F-4D97-AF65-F5344CB8AC3E}">
        <p14:creationId xmlns:p14="http://schemas.microsoft.com/office/powerpoint/2010/main" val="71116589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Benefits of App Services</a:t>
            </a:r>
          </a:p>
        </p:txBody>
      </p:sp>
      <p:sp>
        <p:nvSpPr>
          <p:cNvPr id="3" name="Content Placeholder 2"/>
          <p:cNvSpPr>
            <a:spLocks noGrp="1"/>
          </p:cNvSpPr>
          <p:nvPr>
            <p:ph sz="quarter" idx="10"/>
          </p:nvPr>
        </p:nvSpPr>
        <p:spPr/>
        <p:txBody>
          <a:bodyPr/>
          <a:lstStyle/>
          <a:p>
            <a:r>
              <a:rPr lang="en-US" sz="2400" dirty="0"/>
              <a:t>Automatic OS patching</a:t>
            </a:r>
          </a:p>
          <a:p>
            <a:r>
              <a:rPr lang="en-US" sz="2400" dirty="0"/>
              <a:t>Enterprise-grade security</a:t>
            </a:r>
          </a:p>
          <a:p>
            <a:r>
              <a:rPr lang="en-US" sz="2400" dirty="0"/>
              <a:t>High availability</a:t>
            </a:r>
          </a:p>
          <a:p>
            <a:pPr lvl="1"/>
            <a:r>
              <a:rPr lang="en-US" sz="2400" dirty="0"/>
              <a:t>Automated scale out/in</a:t>
            </a:r>
          </a:p>
          <a:p>
            <a:pPr lvl="1"/>
            <a:r>
              <a:rPr lang="en-US" sz="2400" dirty="0"/>
              <a:t>Built-in load balancing</a:t>
            </a:r>
          </a:p>
          <a:p>
            <a:r>
              <a:rPr lang="en-US" sz="2400" dirty="0"/>
              <a:t>Supports many languages and platforms</a:t>
            </a:r>
          </a:p>
          <a:p>
            <a:pPr lvl="1"/>
            <a:r>
              <a:rPr lang="en-US" sz="2400" dirty="0"/>
              <a:t>.NET, Node.js, Python, Ruby and many more</a:t>
            </a:r>
          </a:p>
          <a:p>
            <a:r>
              <a:rPr lang="en-US" sz="2400" dirty="0"/>
              <a:t>Easy continuous deployment</a:t>
            </a:r>
          </a:p>
          <a:p>
            <a:pPr lvl="1"/>
            <a:r>
              <a:rPr lang="en-US" sz="2400" dirty="0"/>
              <a:t>Continuous delivery from third-party source control providers</a:t>
            </a:r>
          </a:p>
          <a:p>
            <a:pPr lvl="1"/>
            <a:r>
              <a:rPr lang="en-US" sz="2400" dirty="0"/>
              <a:t>Built-in </a:t>
            </a:r>
            <a:r>
              <a:rPr lang="en-US" sz="2400" dirty="0" err="1"/>
              <a:t>Git</a:t>
            </a:r>
            <a:r>
              <a:rPr lang="en-US" sz="2400" dirty="0"/>
              <a:t> repo</a:t>
            </a:r>
          </a:p>
        </p:txBody>
      </p:sp>
    </p:spTree>
    <p:extLst>
      <p:ext uri="{BB962C8B-B14F-4D97-AF65-F5344CB8AC3E}">
        <p14:creationId xmlns:p14="http://schemas.microsoft.com/office/powerpoint/2010/main" val="396499753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977" y="99637"/>
            <a:ext cx="12065160" cy="657331"/>
          </a:xfrm>
          <a:prstGeom prst="rect">
            <a:avLst/>
          </a:prstGeom>
          <a:noFill/>
        </p:spPr>
        <p:txBody>
          <a:bodyPr wrap="square" rtlCol="0">
            <a:spAutoFit/>
          </a:bodyPr>
          <a:lstStyle/>
          <a:p>
            <a:pPr algn="r" defTabSz="896386"/>
            <a:r>
              <a:rPr lang="en-US" sz="3600" kern="0" dirty="0">
                <a:solidFill>
                  <a:prstClr val="white"/>
                </a:solidFill>
              </a:rPr>
              <a:t>App Service Web App Architecture</a:t>
            </a:r>
          </a:p>
        </p:txBody>
      </p:sp>
      <p:grpSp>
        <p:nvGrpSpPr>
          <p:cNvPr id="4" name="Group 3"/>
          <p:cNvGrpSpPr/>
          <p:nvPr/>
        </p:nvGrpSpPr>
        <p:grpSpPr>
          <a:xfrm>
            <a:off x="449590" y="3329214"/>
            <a:ext cx="1604927" cy="1189929"/>
            <a:chOff x="293379" y="3319835"/>
            <a:chExt cx="1605155" cy="1190098"/>
          </a:xfrm>
        </p:grpSpPr>
        <p:sp>
          <p:nvSpPr>
            <p:cNvPr id="5" name="TextBox 4"/>
            <p:cNvSpPr txBox="1"/>
            <p:nvPr/>
          </p:nvSpPr>
          <p:spPr>
            <a:xfrm>
              <a:off x="293379" y="3863510"/>
              <a:ext cx="1605155" cy="646423"/>
            </a:xfrm>
            <a:prstGeom prst="rect">
              <a:avLst/>
            </a:prstGeom>
            <a:noFill/>
          </p:spPr>
          <p:txBody>
            <a:bodyPr wrap="none" rtlCol="0">
              <a:spAutoFit/>
            </a:bodyPr>
            <a:lstStyle/>
            <a:p>
              <a:pPr algn="ctr" defTabSz="896386"/>
              <a:r>
                <a:rPr lang="en-US" kern="0" dirty="0">
                  <a:solidFill>
                    <a:prstClr val="white"/>
                  </a:solidFill>
                </a:rPr>
                <a:t>Azure</a:t>
              </a:r>
            </a:p>
            <a:p>
              <a:pPr algn="ctr" defTabSz="896386"/>
              <a:r>
                <a:rPr lang="en-US" kern="0" dirty="0">
                  <a:solidFill>
                    <a:prstClr val="white"/>
                  </a:solidFill>
                </a:rPr>
                <a:t>Load Balancer</a:t>
              </a:r>
            </a:p>
          </p:txBody>
        </p:sp>
        <p:grpSp>
          <p:nvGrpSpPr>
            <p:cNvPr id="6" name="Group 5"/>
            <p:cNvGrpSpPr/>
            <p:nvPr/>
          </p:nvGrpSpPr>
          <p:grpSpPr>
            <a:xfrm>
              <a:off x="625228" y="3319835"/>
              <a:ext cx="941456" cy="565784"/>
              <a:chOff x="729527" y="2180021"/>
              <a:chExt cx="941456" cy="565784"/>
            </a:xfrm>
          </p:grpSpPr>
          <p:sp>
            <p:nvSpPr>
              <p:cNvPr id="7" name="Trapezoid 6"/>
              <p:cNvSpPr/>
              <p:nvPr/>
            </p:nvSpPr>
            <p:spPr>
              <a:xfrm>
                <a:off x="729527" y="2180021"/>
                <a:ext cx="941456" cy="565784"/>
              </a:xfrm>
              <a:prstGeom prst="trapezoid">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prstClr val="white"/>
                  </a:solidFill>
                </a:endParaRPr>
              </a:p>
            </p:txBody>
          </p:sp>
          <p:pic>
            <p:nvPicPr>
              <p:cNvPr id="8" name="Picture 7"/>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43" y="4915200"/>
            <a:ext cx="411772" cy="2147732"/>
          </a:xfrm>
          <a:prstGeom prst="bentConnector2">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388" y="5258689"/>
            <a:ext cx="2565180" cy="524490"/>
            <a:chOff x="3465037" y="5224830"/>
            <a:chExt cx="2565544" cy="524564"/>
          </a:xfrm>
        </p:grpSpPr>
        <p:pic>
          <p:nvPicPr>
            <p:cNvPr id="11" name="Picture 10"/>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3465037" y="5224830"/>
              <a:ext cx="414869" cy="524564"/>
            </a:xfrm>
            <a:prstGeom prst="rect">
              <a:avLst/>
            </a:prstGeom>
          </p:spPr>
        </p:pic>
        <p:sp>
          <p:nvSpPr>
            <p:cNvPr id="12" name="TextBox 11"/>
            <p:cNvSpPr txBox="1"/>
            <p:nvPr/>
          </p:nvSpPr>
          <p:spPr>
            <a:xfrm>
              <a:off x="3954849" y="5370838"/>
              <a:ext cx="2075732" cy="374846"/>
            </a:xfrm>
            <a:prstGeom prst="rect">
              <a:avLst/>
            </a:prstGeom>
            <a:noFill/>
          </p:spPr>
          <p:txBody>
            <a:bodyPr wrap="square" rtlCol="0">
              <a:spAutoFit/>
            </a:bodyPr>
            <a:lstStyle/>
            <a:p>
              <a:pPr defTabSz="896386"/>
              <a:r>
                <a:rPr lang="en-US" kern="0" dirty="0">
                  <a:solidFill>
                    <a:prstClr val="white"/>
                  </a:solidFill>
                </a:rPr>
                <a:t>Runtime Database</a:t>
              </a:r>
            </a:p>
          </p:txBody>
        </p:sp>
      </p:grpSp>
      <p:cxnSp>
        <p:nvCxnSpPr>
          <p:cNvPr id="13" name="Straight Arrow Connector 12"/>
          <p:cNvCxnSpPr>
            <a:stCxn id="30" idx="2"/>
            <a:endCxn id="17" idx="1"/>
          </p:cNvCxnSpPr>
          <p:nvPr/>
        </p:nvCxnSpPr>
        <p:spPr>
          <a:xfrm flipV="1">
            <a:off x="4971061" y="3564252"/>
            <a:ext cx="962505" cy="164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942929" y="2957465"/>
            <a:ext cx="553122" cy="584582"/>
          </a:xfrm>
          <a:prstGeom prst="rect">
            <a:avLst/>
          </a:prstGeom>
        </p:spPr>
      </p:pic>
      <p:sp>
        <p:nvSpPr>
          <p:cNvPr id="15" name="TextBox 14"/>
          <p:cNvSpPr txBox="1"/>
          <p:nvPr/>
        </p:nvSpPr>
        <p:spPr>
          <a:xfrm>
            <a:off x="9522079" y="3018759"/>
            <a:ext cx="2393392" cy="374793"/>
          </a:xfrm>
          <a:prstGeom prst="rect">
            <a:avLst/>
          </a:prstGeom>
          <a:noFill/>
        </p:spPr>
        <p:txBody>
          <a:bodyPr wrap="none" rtlCol="0">
            <a:spAutoFit/>
          </a:bodyPr>
          <a:lstStyle/>
          <a:p>
            <a:pPr defTabSz="896386"/>
            <a:r>
              <a:rPr lang="en-US" kern="0" dirty="0">
                <a:solidFill>
                  <a:prstClr val="white"/>
                </a:solidFill>
              </a:rPr>
              <a:t>Application Database</a:t>
            </a:r>
          </a:p>
        </p:txBody>
      </p:sp>
      <p:grpSp>
        <p:nvGrpSpPr>
          <p:cNvPr id="16" name="Group 15"/>
          <p:cNvGrpSpPr/>
          <p:nvPr/>
        </p:nvGrpSpPr>
        <p:grpSpPr>
          <a:xfrm>
            <a:off x="5933565" y="2840672"/>
            <a:ext cx="2364004" cy="1447159"/>
            <a:chOff x="4958360" y="2362629"/>
            <a:chExt cx="2364339" cy="1447365"/>
          </a:xfrm>
          <a:noFill/>
        </p:grpSpPr>
        <p:sp>
          <p:nvSpPr>
            <p:cNvPr id="17" name="Rectangle 16"/>
            <p:cNvSpPr/>
            <p:nvPr/>
          </p:nvSpPr>
          <p:spPr>
            <a:xfrm>
              <a:off x="4958360" y="2362629"/>
              <a:ext cx="2364339" cy="1447365"/>
            </a:xfrm>
            <a:prstGeom prst="rect">
              <a:avLst/>
            </a:prstGeom>
            <a:grpFill/>
            <a:ln w="28575">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kern="0">
                <a:solidFill>
                  <a:prstClr val="white"/>
                </a:solidFill>
              </a:endParaRPr>
            </a:p>
          </p:txBody>
        </p:sp>
        <p:pic>
          <p:nvPicPr>
            <p:cNvPr id="18" name="Picture 17"/>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133821" y="3153831"/>
              <a:ext cx="572299" cy="467481"/>
            </a:xfrm>
            <a:prstGeom prst="rect">
              <a:avLst/>
            </a:prstGeom>
            <a:grpFill/>
            <a:ln>
              <a:solidFill>
                <a:schemeClr val="tx1"/>
              </a:solidFill>
            </a:ln>
          </p:spPr>
        </p:pic>
        <p:pic>
          <p:nvPicPr>
            <p:cNvPr id="19" name="Picture 18"/>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6574938" y="2548855"/>
              <a:ext cx="572299" cy="467481"/>
            </a:xfrm>
            <a:prstGeom prst="rect">
              <a:avLst/>
            </a:prstGeom>
            <a:grpFill/>
            <a:ln>
              <a:solidFill>
                <a:schemeClr val="tx1"/>
              </a:solidFill>
            </a:ln>
          </p:spPr>
        </p:pic>
        <p:pic>
          <p:nvPicPr>
            <p:cNvPr id="20" name="Picture 19"/>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854380" y="2548855"/>
              <a:ext cx="572299" cy="467481"/>
            </a:xfrm>
            <a:prstGeom prst="rect">
              <a:avLst/>
            </a:prstGeom>
            <a:grpFill/>
            <a:ln>
              <a:solidFill>
                <a:schemeClr val="tx1"/>
              </a:solidFill>
            </a:ln>
          </p:spPr>
        </p:pic>
        <p:pic>
          <p:nvPicPr>
            <p:cNvPr id="21" name="Picture 20"/>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133822" y="2548856"/>
              <a:ext cx="572299" cy="467481"/>
            </a:xfrm>
            <a:prstGeom prst="rect">
              <a:avLst/>
            </a:prstGeom>
            <a:grpFill/>
            <a:ln>
              <a:solidFill>
                <a:schemeClr val="tx1"/>
              </a:solidFill>
            </a:ln>
          </p:spPr>
        </p:pic>
        <p:pic>
          <p:nvPicPr>
            <p:cNvPr id="22" name="Picture 21"/>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5854378" y="3151811"/>
              <a:ext cx="572299" cy="467481"/>
            </a:xfrm>
            <a:prstGeom prst="rect">
              <a:avLst/>
            </a:prstGeom>
            <a:grpFill/>
            <a:ln>
              <a:solidFill>
                <a:schemeClr val="tx1"/>
              </a:solidFill>
            </a:ln>
          </p:spPr>
        </p:pic>
        <p:pic>
          <p:nvPicPr>
            <p:cNvPr id="23" name="Picture 22"/>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6574938" y="3151811"/>
              <a:ext cx="572299" cy="467481"/>
            </a:xfrm>
            <a:prstGeom prst="rect">
              <a:avLst/>
            </a:prstGeom>
            <a:grpFill/>
            <a:ln>
              <a:solidFill>
                <a:schemeClr val="tx1"/>
              </a:solidFill>
            </a:ln>
          </p:spPr>
        </p:pic>
      </p:grpSp>
      <p:pic>
        <p:nvPicPr>
          <p:cNvPr id="24" name="Picture 23"/>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5614753" y="2475176"/>
            <a:ext cx="632515" cy="530633"/>
          </a:xfrm>
          <a:prstGeom prst="rect">
            <a:avLst/>
          </a:prstGeom>
        </p:spPr>
      </p:pic>
      <p:cxnSp>
        <p:nvCxnSpPr>
          <p:cNvPr id="25" name="Elbow Connector 24"/>
          <p:cNvCxnSpPr>
            <a:stCxn id="11" idx="1"/>
            <a:endCxn id="30" idx="1"/>
          </p:cNvCxnSpPr>
          <p:nvPr/>
        </p:nvCxnSpPr>
        <p:spPr>
          <a:xfrm rot="10800000">
            <a:off x="4707370" y="3779813"/>
            <a:ext cx="2204019" cy="1741121"/>
          </a:xfrm>
          <a:prstGeom prst="bentConnector2">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709" y="5995882"/>
            <a:ext cx="2046351" cy="398139"/>
            <a:chOff x="1938324" y="1043723"/>
            <a:chExt cx="2046642" cy="398196"/>
          </a:xfrm>
        </p:grpSpPr>
        <p:pic>
          <p:nvPicPr>
            <p:cNvPr id="27" name="Picture 2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74846"/>
            </a:xfrm>
            <a:prstGeom prst="rect">
              <a:avLst/>
            </a:prstGeom>
            <a:noFill/>
          </p:spPr>
          <p:txBody>
            <a:bodyPr wrap="square" rtlCol="0">
              <a:spAutoFit/>
            </a:bodyPr>
            <a:lstStyle/>
            <a:p>
              <a:pPr algn="ctr" defTabSz="896386"/>
              <a:r>
                <a:rPr lang="en-US" kern="0" dirty="0">
                  <a:solidFill>
                    <a:prstClr val="white"/>
                  </a:solidFill>
                </a:rPr>
                <a:t>API Endpoint</a:t>
              </a:r>
            </a:p>
          </p:txBody>
        </p:sp>
      </p:grpSp>
      <p:grpSp>
        <p:nvGrpSpPr>
          <p:cNvPr id="29" name="Group 28"/>
          <p:cNvGrpSpPr/>
          <p:nvPr/>
        </p:nvGrpSpPr>
        <p:grpSpPr>
          <a:xfrm>
            <a:off x="2328506" y="3381675"/>
            <a:ext cx="2642554" cy="671927"/>
            <a:chOff x="1344823" y="3365171"/>
            <a:chExt cx="2642929" cy="672023"/>
          </a:xfrm>
        </p:grpSpPr>
        <p:pic>
          <p:nvPicPr>
            <p:cNvPr id="30" name="Picture 29"/>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74846"/>
            </a:xfrm>
            <a:prstGeom prst="rect">
              <a:avLst/>
            </a:prstGeom>
            <a:noFill/>
          </p:spPr>
          <p:txBody>
            <a:bodyPr wrap="square" rtlCol="0">
              <a:spAutoFit/>
            </a:bodyPr>
            <a:lstStyle/>
            <a:p>
              <a:pPr algn="ctr" defTabSz="896386"/>
              <a:r>
                <a:rPr lang="en-US" kern="0" dirty="0">
                  <a:solidFill>
                    <a:prstClr val="white"/>
                  </a:solidFill>
                </a:rPr>
                <a:t>Frontend (IIS ARR)</a:t>
              </a:r>
            </a:p>
          </p:txBody>
        </p:sp>
      </p:grpSp>
      <p:grpSp>
        <p:nvGrpSpPr>
          <p:cNvPr id="32" name="Group 31"/>
          <p:cNvGrpSpPr/>
          <p:nvPr/>
        </p:nvGrpSpPr>
        <p:grpSpPr>
          <a:xfrm>
            <a:off x="2525635" y="1690246"/>
            <a:ext cx="2445426" cy="398139"/>
            <a:chOff x="1539194" y="2185356"/>
            <a:chExt cx="2445773" cy="398196"/>
          </a:xfrm>
        </p:grpSpPr>
        <p:pic>
          <p:nvPicPr>
            <p:cNvPr id="33" name="Picture 32"/>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rot="16200000">
              <a:off x="3522141" y="2120725"/>
              <a:ext cx="398196" cy="527457"/>
            </a:xfrm>
            <a:prstGeom prst="rect">
              <a:avLst/>
            </a:prstGeom>
          </p:spPr>
        </p:pic>
        <p:sp>
          <p:nvSpPr>
            <p:cNvPr id="34" name="TextBox 33"/>
            <p:cNvSpPr txBox="1"/>
            <p:nvPr/>
          </p:nvSpPr>
          <p:spPr>
            <a:xfrm>
              <a:off x="1539194" y="2192789"/>
              <a:ext cx="1935146" cy="374846"/>
            </a:xfrm>
            <a:prstGeom prst="rect">
              <a:avLst/>
            </a:prstGeom>
            <a:noFill/>
          </p:spPr>
          <p:txBody>
            <a:bodyPr wrap="none" rtlCol="0">
              <a:spAutoFit/>
            </a:bodyPr>
            <a:lstStyle/>
            <a:p>
              <a:pPr algn="ctr" defTabSz="896386"/>
              <a:r>
                <a:rPr lang="en-US" kern="0" dirty="0">
                  <a:solidFill>
                    <a:prstClr val="white"/>
                  </a:solidFill>
                </a:rPr>
                <a:t>Publish Endpoint</a:t>
              </a:r>
            </a:p>
          </p:txBody>
        </p:sp>
      </p:grpSp>
      <p:grpSp>
        <p:nvGrpSpPr>
          <p:cNvPr id="36" name="Group 35"/>
          <p:cNvGrpSpPr/>
          <p:nvPr/>
        </p:nvGrpSpPr>
        <p:grpSpPr>
          <a:xfrm>
            <a:off x="7549913" y="1621417"/>
            <a:ext cx="3485698" cy="527904"/>
            <a:chOff x="7355047" y="1762195"/>
            <a:chExt cx="3486193" cy="527979"/>
          </a:xfrm>
        </p:grpSpPr>
        <p:grpSp>
          <p:nvGrpSpPr>
            <p:cNvPr id="38" name="Group 37"/>
            <p:cNvGrpSpPr/>
            <p:nvPr/>
          </p:nvGrpSpPr>
          <p:grpSpPr>
            <a:xfrm>
              <a:off x="8722228" y="1762195"/>
              <a:ext cx="2119012" cy="527979"/>
              <a:chOff x="8519842" y="5165196"/>
              <a:chExt cx="2119012" cy="527979"/>
            </a:xfrm>
          </p:grpSpPr>
          <p:pic>
            <p:nvPicPr>
              <p:cNvPr id="41" name="Picture 40"/>
              <p:cNvPicPr>
                <a:picLocks noChangeAspect="1"/>
              </p:cNvPicPr>
              <p:nvPr/>
            </p:nvPicPr>
            <p:blipFill>
              <a:blip r:embed="rId8">
                <a:biLevel thresh="25000"/>
                <a:extLst>
                  <a:ext uri="{28A0092B-C50C-407E-A947-70E740481C1C}">
                    <a14:useLocalDpi xmlns:a14="http://schemas.microsoft.com/office/drawing/2010/main" val="0"/>
                  </a:ext>
                </a:extLst>
              </a:blip>
              <a:stretch>
                <a:fillRect/>
              </a:stretch>
            </p:blipFill>
            <p:spPr>
              <a:xfrm>
                <a:off x="8519842" y="5165196"/>
                <a:ext cx="605264" cy="527979"/>
              </a:xfrm>
              <a:prstGeom prst="rect">
                <a:avLst/>
              </a:prstGeom>
            </p:spPr>
          </p:pic>
          <p:sp>
            <p:nvSpPr>
              <p:cNvPr id="42" name="TextBox 41"/>
              <p:cNvSpPr txBox="1"/>
              <p:nvPr/>
            </p:nvSpPr>
            <p:spPr>
              <a:xfrm>
                <a:off x="9125106" y="5246227"/>
                <a:ext cx="1513748" cy="374846"/>
              </a:xfrm>
              <a:prstGeom prst="rect">
                <a:avLst/>
              </a:prstGeom>
              <a:noFill/>
            </p:spPr>
            <p:txBody>
              <a:bodyPr wrap="none" rtlCol="0">
                <a:spAutoFit/>
              </a:bodyPr>
              <a:lstStyle/>
              <a:p>
                <a:pPr defTabSz="896386"/>
                <a:r>
                  <a:rPr lang="en-US" kern="0" dirty="0">
                    <a:solidFill>
                      <a:prstClr val="white"/>
                    </a:solidFill>
                  </a:rPr>
                  <a:t>Blob Storage</a:t>
                </a:r>
              </a:p>
            </p:txBody>
          </p:sp>
        </p:grpSp>
        <p:pic>
          <p:nvPicPr>
            <p:cNvPr id="39" name="Picture 38"/>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218856" y="1252117"/>
            <a:ext cx="1226618" cy="369332"/>
          </a:xfrm>
          <a:prstGeom prst="rect">
            <a:avLst/>
          </a:prstGeom>
          <a:noFill/>
        </p:spPr>
        <p:txBody>
          <a:bodyPr wrap="none" rtlCol="0">
            <a:spAutoFit/>
          </a:bodyPr>
          <a:lstStyle/>
          <a:p>
            <a:pPr defTabSz="896386"/>
            <a:r>
              <a:rPr lang="en-US" kern="0" dirty="0">
                <a:solidFill>
                  <a:prstClr val="white"/>
                </a:solidFill>
              </a:rPr>
              <a:t>File Server</a:t>
            </a:r>
          </a:p>
        </p:txBody>
      </p:sp>
      <p:cxnSp>
        <p:nvCxnSpPr>
          <p:cNvPr id="43" name="Straight Arrow Connector 42"/>
          <p:cNvCxnSpPr>
            <a:stCxn id="54" idx="3"/>
            <a:endCxn id="39" idx="1"/>
          </p:cNvCxnSpPr>
          <p:nvPr/>
        </p:nvCxnSpPr>
        <p:spPr>
          <a:xfrm>
            <a:off x="6203775" y="1885368"/>
            <a:ext cx="1346138" cy="1"/>
          </a:xfrm>
          <a:prstGeom prst="straightConnector1">
            <a:avLst/>
          </a:prstGeom>
          <a:ln w="28575">
            <a:solidFill>
              <a:schemeClr val="tx1"/>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854" y="2120468"/>
            <a:ext cx="717916" cy="722493"/>
          </a:xfrm>
          <a:prstGeom prst="bentConnector3">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6025" y="4653328"/>
            <a:ext cx="2768" cy="605362"/>
          </a:xfrm>
          <a:prstGeom prst="straightConnector1">
            <a:avLst/>
          </a:prstGeom>
          <a:ln w="28575">
            <a:solidFill>
              <a:schemeClr val="tx1"/>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131" y="3249757"/>
            <a:ext cx="820797" cy="10822"/>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5301" y="2136292"/>
            <a:ext cx="1801214" cy="614417"/>
            <a:chOff x="144154" y="2312570"/>
            <a:chExt cx="1801469" cy="614504"/>
          </a:xfrm>
        </p:grpSpPr>
        <p:pic>
          <p:nvPicPr>
            <p:cNvPr id="48" name="Picture 47"/>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1">
              <a:biLevel thresh="25000"/>
              <a:extLst>
                <a:ext uri="{28A0092B-C50C-407E-A947-70E740481C1C}">
                  <a14:useLocalDpi xmlns:a14="http://schemas.microsoft.com/office/drawing/2010/main" val="0"/>
                </a:ext>
              </a:extLst>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2">
              <a:biLevel thresh="25000"/>
              <a:extLst>
                <a:ext uri="{28A0092B-C50C-407E-A947-70E740481C1C}">
                  <a14:useLocalDpi xmlns:a14="http://schemas.microsoft.com/office/drawing/2010/main" val="0"/>
                </a:ext>
              </a:extLst>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6510" y="2775685"/>
            <a:ext cx="5543" cy="553528"/>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flipV="1">
            <a:off x="1652002" y="3580742"/>
            <a:ext cx="2791676" cy="3132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4480" y="4287832"/>
            <a:ext cx="2363089" cy="365496"/>
          </a:xfrm>
          <a:prstGeom prst="rect">
            <a:avLst/>
          </a:prstGeom>
          <a:solidFill>
            <a:srgbClr val="00B05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r>
              <a:rPr lang="en-US" kern="0" dirty="0">
                <a:solidFill>
                  <a:prstClr val="white"/>
                </a:solidFill>
              </a:rPr>
              <a:t>Metering</a:t>
            </a:r>
          </a:p>
        </p:txBody>
      </p:sp>
      <p:pic>
        <p:nvPicPr>
          <p:cNvPr id="54" name="Picture 53"/>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5627484" y="1647979"/>
            <a:ext cx="576291" cy="474776"/>
          </a:xfrm>
          <a:prstGeom prst="rect">
            <a:avLst/>
          </a:prstGeom>
        </p:spPr>
      </p:pic>
      <p:sp>
        <p:nvSpPr>
          <p:cNvPr id="55" name="TextBox 54"/>
          <p:cNvSpPr txBox="1"/>
          <p:nvPr/>
        </p:nvSpPr>
        <p:spPr>
          <a:xfrm>
            <a:off x="5199027" y="918393"/>
            <a:ext cx="1460449" cy="657265"/>
          </a:xfrm>
          <a:prstGeom prst="rect">
            <a:avLst/>
          </a:prstGeom>
          <a:noFill/>
        </p:spPr>
        <p:txBody>
          <a:bodyPr wrap="none" rtlCol="0">
            <a:spAutoFit/>
          </a:bodyPr>
          <a:lstStyle/>
          <a:p>
            <a:pPr defTabSz="896386"/>
            <a:r>
              <a:rPr lang="en-US" kern="0" dirty="0">
                <a:solidFill>
                  <a:prstClr val="white"/>
                </a:solidFill>
              </a:rPr>
              <a:t>Deployment</a:t>
            </a:r>
          </a:p>
          <a:p>
            <a:pPr algn="ctr" defTabSz="896386"/>
            <a:r>
              <a:rPr lang="en-US" kern="0" dirty="0">
                <a:solidFill>
                  <a:prstClr val="white"/>
                </a:solidFill>
              </a:rPr>
              <a:t>Server(s)</a:t>
            </a:r>
          </a:p>
        </p:txBody>
      </p:sp>
      <p:cxnSp>
        <p:nvCxnSpPr>
          <p:cNvPr id="56" name="Straight Arrow Connector 55"/>
          <p:cNvCxnSpPr>
            <a:stCxn id="33" idx="2"/>
            <a:endCxn id="54" idx="1"/>
          </p:cNvCxnSpPr>
          <p:nvPr/>
        </p:nvCxnSpPr>
        <p:spPr>
          <a:xfrm flipV="1">
            <a:off x="4971062" y="1885367"/>
            <a:ext cx="656422" cy="3949"/>
          </a:xfrm>
          <a:prstGeom prst="straightConnector1">
            <a:avLst/>
          </a:prstGeom>
          <a:ln w="28575">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53582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App Service</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12928765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4406630" y="1363478"/>
            <a:ext cx="5535038" cy="1486726"/>
          </a:xfrm>
          <a:prstGeom prst="roundRect">
            <a:avLst/>
          </a:prstGeom>
          <a:solidFill>
            <a:schemeClr val="bg1">
              <a:lumMod val="50000"/>
              <a:alpha val="1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p:cNvSpPr/>
          <p:nvPr/>
        </p:nvSpPr>
        <p:spPr bwMode="auto">
          <a:xfrm>
            <a:off x="4406630" y="4344786"/>
            <a:ext cx="5535038" cy="1486726"/>
          </a:xfrm>
          <a:prstGeom prst="roundRect">
            <a:avLst/>
          </a:prstGeom>
          <a:solidFill>
            <a:schemeClr val="bg1">
              <a:lumMod val="50000"/>
              <a:alpha val="10196"/>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High Availability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196" y="1618617"/>
            <a:ext cx="914400" cy="9144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5777" y="2955572"/>
            <a:ext cx="914400" cy="914400"/>
          </a:xfrm>
          <a:prstGeom prst="rect">
            <a:avLst/>
          </a:prstGeom>
        </p:spPr>
      </p:pic>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196" y="4630949"/>
            <a:ext cx="914400" cy="914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95" y="1618617"/>
            <a:ext cx="914400" cy="9144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595" y="4630949"/>
            <a:ext cx="914400" cy="914400"/>
          </a:xfrm>
          <a:prstGeom prst="rect">
            <a:avLst/>
          </a:prstGeom>
        </p:spPr>
      </p:pic>
      <p:sp>
        <p:nvSpPr>
          <p:cNvPr id="14" name="TextBox 13"/>
          <p:cNvSpPr txBox="1"/>
          <p:nvPr/>
        </p:nvSpPr>
        <p:spPr>
          <a:xfrm>
            <a:off x="4406630" y="949453"/>
            <a:ext cx="553503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East US</a:t>
            </a:r>
          </a:p>
        </p:txBody>
      </p:sp>
      <p:sp>
        <p:nvSpPr>
          <p:cNvPr id="15" name="TextBox 14"/>
          <p:cNvSpPr txBox="1"/>
          <p:nvPr/>
        </p:nvSpPr>
        <p:spPr>
          <a:xfrm>
            <a:off x="4406630" y="3958392"/>
            <a:ext cx="553503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West US</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6050" y="2955572"/>
            <a:ext cx="914400" cy="914400"/>
          </a:xfrm>
          <a:prstGeom prst="rect">
            <a:avLst/>
          </a:prstGeom>
        </p:spPr>
      </p:pic>
      <p:cxnSp>
        <p:nvCxnSpPr>
          <p:cNvPr id="20" name="Straight Arrow Connector 19"/>
          <p:cNvCxnSpPr>
            <a:stCxn id="2" idx="3"/>
            <a:endCxn id="7" idx="1"/>
          </p:cNvCxnSpPr>
          <p:nvPr/>
        </p:nvCxnSpPr>
        <p:spPr>
          <a:xfrm>
            <a:off x="6036596" y="2075817"/>
            <a:ext cx="2285999" cy="0"/>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6" idx="3"/>
            <a:endCxn id="8" idx="1"/>
          </p:cNvCxnSpPr>
          <p:nvPr/>
        </p:nvCxnSpPr>
        <p:spPr>
          <a:xfrm>
            <a:off x="6036596" y="5088149"/>
            <a:ext cx="2285999" cy="0"/>
          </a:xfrm>
          <a:prstGeom prst="straightConnector1">
            <a:avLst/>
          </a:prstGeom>
          <a:ln w="1905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3" idx="0"/>
            <a:endCxn id="2" idx="1"/>
          </p:cNvCxnSpPr>
          <p:nvPr/>
        </p:nvCxnSpPr>
        <p:spPr>
          <a:xfrm rot="5400000" flipH="1" flipV="1">
            <a:off x="3577709" y="1411086"/>
            <a:ext cx="879755" cy="2209219"/>
          </a:xfrm>
          <a:prstGeom prst="bentConnector2">
            <a:avLst/>
          </a:prstGeom>
          <a:ln w="19050">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a:stCxn id="3" idx="2"/>
            <a:endCxn id="6" idx="1"/>
          </p:cNvCxnSpPr>
          <p:nvPr/>
        </p:nvCxnSpPr>
        <p:spPr>
          <a:xfrm rot="16200000" flipH="1">
            <a:off x="3408498" y="3374450"/>
            <a:ext cx="1218177" cy="2209219"/>
          </a:xfrm>
          <a:prstGeom prst="bentConnector2">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16" idx="3"/>
            <a:endCxn id="3" idx="1"/>
          </p:cNvCxnSpPr>
          <p:nvPr/>
        </p:nvCxnSpPr>
        <p:spPr>
          <a:xfrm>
            <a:off x="2000450" y="3412772"/>
            <a:ext cx="455327"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7" idx="3"/>
            <a:endCxn id="8" idx="3"/>
          </p:cNvCxnSpPr>
          <p:nvPr/>
        </p:nvCxnSpPr>
        <p:spPr>
          <a:xfrm>
            <a:off x="9236995" y="2075817"/>
            <a:ext cx="12700" cy="3012332"/>
          </a:xfrm>
          <a:prstGeom prst="bentConnector3">
            <a:avLst>
              <a:gd name="adj1" fmla="val 1800000"/>
            </a:avLst>
          </a:prstGeom>
          <a:ln w="19050">
            <a:solidFill>
              <a:schemeClr val="accent3"/>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921156" y="3150848"/>
            <a:ext cx="159001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Priority</a:t>
            </a:r>
          </a:p>
        </p:txBody>
      </p:sp>
      <p:sp>
        <p:nvSpPr>
          <p:cNvPr id="35" name="TextBox 34"/>
          <p:cNvSpPr txBox="1"/>
          <p:nvPr/>
        </p:nvSpPr>
        <p:spPr>
          <a:xfrm>
            <a:off x="1780161" y="2174944"/>
            <a:ext cx="159001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1</a:t>
            </a:r>
          </a:p>
        </p:txBody>
      </p:sp>
      <p:sp>
        <p:nvSpPr>
          <p:cNvPr id="36" name="TextBox 35"/>
          <p:cNvSpPr txBox="1"/>
          <p:nvPr/>
        </p:nvSpPr>
        <p:spPr>
          <a:xfrm>
            <a:off x="1780161" y="4214372"/>
            <a:ext cx="1590016"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2</a:t>
            </a:r>
          </a:p>
        </p:txBody>
      </p:sp>
      <p:sp>
        <p:nvSpPr>
          <p:cNvPr id="38" name="&quot;No&quot; Symbol 37"/>
          <p:cNvSpPr/>
          <p:nvPr/>
        </p:nvSpPr>
        <p:spPr bwMode="auto">
          <a:xfrm>
            <a:off x="6132717" y="998748"/>
            <a:ext cx="2177178" cy="2217641"/>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23445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34" grpId="0"/>
      <p:bldP spid="35" grpId="0"/>
      <p:bldP spid="36" grpId="0"/>
      <p:bldP spid="3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400" dirty="0"/>
              <a:t>Try App Service Today</a:t>
            </a:r>
          </a:p>
        </p:txBody>
      </p:sp>
      <p:pic>
        <p:nvPicPr>
          <p:cNvPr id="7" name="Picture 6" descr="Screen Clipping"/>
          <p:cNvPicPr>
            <a:picLocks noChangeAspect="1"/>
          </p:cNvPicPr>
          <p:nvPr/>
        </p:nvPicPr>
        <p:blipFill rotWithShape="1">
          <a:blip r:embed="rId2" cstate="hqprint">
            <a:extLst>
              <a:ext uri="{28A0092B-C50C-407E-A947-70E740481C1C}">
                <a14:useLocalDpi xmlns:a14="http://schemas.microsoft.com/office/drawing/2010/main"/>
              </a:ext>
            </a:extLst>
          </a:blip>
          <a:srcRect b="1297"/>
          <a:stretch/>
        </p:blipFill>
        <p:spPr>
          <a:xfrm>
            <a:off x="991325" y="381432"/>
            <a:ext cx="9447460" cy="4876108"/>
          </a:xfrm>
          <a:prstGeom prst="rect">
            <a:avLst/>
          </a:prstGeom>
        </p:spPr>
      </p:pic>
      <p:sp>
        <p:nvSpPr>
          <p:cNvPr id="9" name="Rectangle 8"/>
          <p:cNvSpPr/>
          <p:nvPr/>
        </p:nvSpPr>
        <p:spPr bwMode="auto">
          <a:xfrm>
            <a:off x="8534055" y="1295703"/>
            <a:ext cx="3270341" cy="1828541"/>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a:lnSpc>
                <a:spcPct val="90000"/>
              </a:lnSpc>
            </a:pPr>
            <a:r>
              <a:rPr lang="en-US" sz="2800" dirty="0">
                <a:gradFill>
                  <a:gsLst>
                    <a:gs pos="0">
                      <a:srgbClr val="FFFFFF"/>
                    </a:gs>
                    <a:gs pos="100000">
                      <a:srgbClr val="FFFFFF"/>
                    </a:gs>
                  </a:gsLst>
                  <a:lin ang="5400000" scaled="0"/>
                </a:gradFill>
                <a:ea typeface="Segoe UI" pitchFamily="34" charset="0"/>
                <a:cs typeface="Segoe UI" pitchFamily="34" charset="0"/>
              </a:rPr>
              <a:t>Free</a:t>
            </a:r>
          </a:p>
          <a:p>
            <a:pPr defTabSz="932293">
              <a:lnSpc>
                <a:spcPct val="90000"/>
              </a:lnSpc>
            </a:pPr>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293">
              <a:lnSpc>
                <a:spcPct val="90000"/>
              </a:lnSpc>
            </a:pPr>
            <a:r>
              <a:rPr lang="en-US" sz="2800" dirty="0">
                <a:gradFill>
                  <a:gsLst>
                    <a:gs pos="0">
                      <a:srgbClr val="FFFFFF"/>
                    </a:gs>
                    <a:gs pos="100000">
                      <a:srgbClr val="FFFFFF"/>
                    </a:gs>
                  </a:gsLst>
                  <a:lin ang="5400000" scaled="0"/>
                </a:gradFill>
                <a:ea typeface="Segoe UI" pitchFamily="34" charset="0"/>
                <a:cs typeface="Segoe UI" pitchFamily="34" charset="0"/>
              </a:rPr>
              <a:t>No Signup or Account Required</a:t>
            </a:r>
          </a:p>
        </p:txBody>
      </p:sp>
      <p:sp>
        <p:nvSpPr>
          <p:cNvPr id="6" name="Rectangle 5"/>
          <p:cNvSpPr/>
          <p:nvPr/>
        </p:nvSpPr>
        <p:spPr>
          <a:xfrm>
            <a:off x="0" y="6235393"/>
            <a:ext cx="12192000" cy="400110"/>
          </a:xfrm>
          <a:prstGeom prst="rect">
            <a:avLst/>
          </a:prstGeom>
        </p:spPr>
        <p:txBody>
          <a:bodyPr wrap="square">
            <a:spAutoFit/>
          </a:bodyPr>
          <a:lstStyle/>
          <a:p>
            <a:pPr algn="ctr"/>
            <a:r>
              <a:rPr lang="en-US" sz="2000" dirty="0">
                <a:solidFill>
                  <a:schemeClr val="bg1"/>
                </a:solidFill>
              </a:rPr>
              <a:t>https://tryappservice.azure.com</a:t>
            </a:r>
          </a:p>
        </p:txBody>
      </p:sp>
    </p:spTree>
    <p:extLst>
      <p:ext uri="{BB962C8B-B14F-4D97-AF65-F5344CB8AC3E}">
        <p14:creationId xmlns:p14="http://schemas.microsoft.com/office/powerpoint/2010/main" val="30781497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Virtual Machines</a:t>
            </a:r>
          </a:p>
        </p:txBody>
      </p:sp>
    </p:spTree>
    <p:extLst>
      <p:ext uri="{BB962C8B-B14F-4D97-AF65-F5344CB8AC3E}">
        <p14:creationId xmlns:p14="http://schemas.microsoft.com/office/powerpoint/2010/main" val="35482116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108321"/>
          </a:xfrm>
        </p:spPr>
        <p:txBody>
          <a:bodyPr/>
          <a:lstStyle/>
          <a:p>
            <a:r>
              <a:rPr lang="en-US" dirty="0"/>
              <a:t>Deploy your server workload in minutes</a:t>
            </a:r>
          </a:p>
          <a:p>
            <a:r>
              <a:rPr lang="en-US" dirty="0"/>
              <a:t>Secure, compliant solutions</a:t>
            </a:r>
          </a:p>
          <a:p>
            <a:pPr lvl="1"/>
            <a:r>
              <a:rPr lang="en-US" dirty="0"/>
              <a:t>Azure Disk Encryption</a:t>
            </a:r>
          </a:p>
          <a:p>
            <a:pPr lvl="1"/>
            <a:endParaRPr lang="en-US" dirty="0"/>
          </a:p>
          <a:p>
            <a:pPr lvl="1"/>
            <a:endParaRPr lang="en-US" dirty="0"/>
          </a:p>
          <a:p>
            <a:pPr lvl="1"/>
            <a:endParaRPr lang="en-US" dirty="0"/>
          </a:p>
          <a:p>
            <a:pPr lvl="1"/>
            <a:endParaRPr lang="en-US" dirty="0"/>
          </a:p>
          <a:p>
            <a:r>
              <a:rPr lang="en-US" dirty="0"/>
              <a:t>Hybrid Connections</a:t>
            </a:r>
          </a:p>
          <a:p>
            <a:r>
              <a:rPr lang="en-US" dirty="0"/>
              <a:t>Premium Storage</a:t>
            </a:r>
          </a:p>
          <a:p>
            <a:pPr lvl="1"/>
            <a:r>
              <a:rPr lang="en-US" dirty="0"/>
              <a:t>Up to 80,000 IOPs</a:t>
            </a:r>
          </a:p>
        </p:txBody>
      </p:sp>
      <p:sp>
        <p:nvSpPr>
          <p:cNvPr id="3" name="Title 2"/>
          <p:cNvSpPr>
            <a:spLocks noGrp="1"/>
          </p:cNvSpPr>
          <p:nvPr>
            <p:ph type="title"/>
          </p:nvPr>
        </p:nvSpPr>
        <p:spPr/>
        <p:txBody>
          <a:bodyPr/>
          <a:lstStyle/>
          <a:p>
            <a:r>
              <a:rPr lang="en-US" dirty="0"/>
              <a:t>Windows and Linux virtual machines</a:t>
            </a:r>
          </a:p>
        </p:txBody>
      </p:sp>
      <p:pic>
        <p:nvPicPr>
          <p:cNvPr id="5122" name="Picture 2" descr="https://acom.azurecomcdn.net/80C57D/cdn/cvt-dee5203e92c637638c98863009f2a8bfae3f3dfe570bd1eaae36db0abf24b663/images/page/services/virtual-machines/securit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540" y="2978834"/>
            <a:ext cx="2667000"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8062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Linux and Open Technologies</a:t>
            </a:r>
          </a:p>
        </p:txBody>
      </p:sp>
      <p:sp>
        <p:nvSpPr>
          <p:cNvPr id="4" name="Rectangle 3"/>
          <p:cNvSpPr/>
          <p:nvPr/>
        </p:nvSpPr>
        <p:spPr bwMode="auto">
          <a:xfrm>
            <a:off x="268927" y="1407459"/>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Endorsed Distributions</a:t>
            </a:r>
          </a:p>
        </p:txBody>
      </p:sp>
      <p:sp>
        <p:nvSpPr>
          <p:cNvPr id="5" name="Rectangle 4"/>
          <p:cNvSpPr/>
          <p:nvPr/>
        </p:nvSpPr>
        <p:spPr bwMode="auto">
          <a:xfrm>
            <a:off x="268925" y="2162081"/>
            <a:ext cx="4231355"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Community and DIY Images</a:t>
            </a:r>
          </a:p>
        </p:txBody>
      </p:sp>
      <p:sp>
        <p:nvSpPr>
          <p:cNvPr id="6" name="Rectangle 5"/>
          <p:cNvSpPr/>
          <p:nvPr/>
        </p:nvSpPr>
        <p:spPr bwMode="auto">
          <a:xfrm>
            <a:off x="268925" y="2916703"/>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Integration</a:t>
            </a:r>
          </a:p>
        </p:txBody>
      </p:sp>
      <p:sp>
        <p:nvSpPr>
          <p:cNvPr id="7" name="Rectangle 6"/>
          <p:cNvSpPr/>
          <p:nvPr/>
        </p:nvSpPr>
        <p:spPr bwMode="auto">
          <a:xfrm>
            <a:off x="268925" y="3665711"/>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Favorite Languages</a:t>
            </a:r>
          </a:p>
        </p:txBody>
      </p:sp>
      <p:sp>
        <p:nvSpPr>
          <p:cNvPr id="8" name="Rectangle 7"/>
          <p:cNvSpPr/>
          <p:nvPr/>
        </p:nvSpPr>
        <p:spPr bwMode="auto">
          <a:xfrm>
            <a:off x="268925" y="4414719"/>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DevOps Ready</a:t>
            </a:r>
          </a:p>
        </p:txBody>
      </p:sp>
      <p:sp>
        <p:nvSpPr>
          <p:cNvPr id="9" name="Rectangle 8"/>
          <p:cNvSpPr/>
          <p:nvPr/>
        </p:nvSpPr>
        <p:spPr bwMode="auto">
          <a:xfrm>
            <a:off x="268925" y="5163727"/>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Enterprise Workloads</a:t>
            </a:r>
          </a:p>
        </p:txBody>
      </p:sp>
      <p:sp>
        <p:nvSpPr>
          <p:cNvPr id="10" name="Rectangle 9"/>
          <p:cNvSpPr/>
          <p:nvPr/>
        </p:nvSpPr>
        <p:spPr bwMode="auto">
          <a:xfrm>
            <a:off x="268925" y="5912735"/>
            <a:ext cx="3899647" cy="6364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Full Java Support</a:t>
            </a:r>
          </a:p>
        </p:txBody>
      </p:sp>
      <p:pic>
        <p:nvPicPr>
          <p:cNvPr id="2050" name="Picture 2" descr="https://acom.azurecomcdn.net/80C57D/cdn/cvt-c388bb219de65c73e15eb2038160bbd5b3d41a1886ca64cdb897caab8895b5bf/images/page/services/virtual-machines/linux-and-open/01-endorsed.png"/>
          <p:cNvPicPr>
            <a:picLocks noChangeAspect="1" noChangeArrowheads="1"/>
          </p:cNvPicPr>
          <p:nvPr/>
        </p:nvPicPr>
        <p:blipFill rotWithShape="1">
          <a:blip r:embed="rId2">
            <a:extLst>
              <a:ext uri="{28A0092B-C50C-407E-A947-70E740481C1C}">
                <a14:useLocalDpi xmlns:a14="http://schemas.microsoft.com/office/drawing/2010/main" val="0"/>
              </a:ext>
            </a:extLst>
          </a:blip>
          <a:srcRect b="56950"/>
          <a:stretch/>
        </p:blipFill>
        <p:spPr bwMode="auto">
          <a:xfrm>
            <a:off x="4637928" y="1482188"/>
            <a:ext cx="2714625" cy="5617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acom.azurecomcdn.net/80C57D/cdn/cvt-c388bb219de65c73e15eb2038160bbd5b3d41a1886ca64cdb897caab8895b5bf/images/page/services/virtual-machines/linux-and-open/01-endorsed.png"/>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r="44362"/>
          <a:stretch/>
        </p:blipFill>
        <p:spPr bwMode="auto">
          <a:xfrm>
            <a:off x="7821907" y="1436838"/>
            <a:ext cx="1510352" cy="6524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acom.azurecomcdn.net/80C57D/cdn/cvt-a6cf3da10cb2c3204e0ac4dcfd815f56b948c47cabb8dce981ba0804da81645f/images/page/services/virtual-machines/linux-and-open/02-community.png"/>
          <p:cNvPicPr>
            <a:picLocks noChangeAspect="1" noChangeArrowheads="1"/>
          </p:cNvPicPr>
          <p:nvPr/>
        </p:nvPicPr>
        <p:blipFill rotWithShape="1">
          <a:blip r:embed="rId3">
            <a:extLst>
              <a:ext uri="{28A0092B-C50C-407E-A947-70E740481C1C}">
                <a14:useLocalDpi xmlns:a14="http://schemas.microsoft.com/office/drawing/2010/main" val="0"/>
              </a:ext>
            </a:extLst>
          </a:blip>
          <a:srcRect b="47053"/>
          <a:stretch/>
        </p:blipFill>
        <p:spPr bwMode="auto">
          <a:xfrm>
            <a:off x="4738375" y="2162081"/>
            <a:ext cx="2714625" cy="8321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acom.azurecomcdn.net/80C57D/cdn/cvt-a6cf3da10cb2c3204e0ac4dcfd815f56b948c47cabb8dce981ba0804da81645f/images/page/services/virtual-machines/linux-and-open/02-community.png"/>
          <p:cNvPicPr>
            <a:picLocks noChangeAspect="1" noChangeArrowheads="1"/>
          </p:cNvPicPr>
          <p:nvPr/>
        </p:nvPicPr>
        <p:blipFill rotWithShape="1">
          <a:blip r:embed="rId3">
            <a:extLst>
              <a:ext uri="{28A0092B-C50C-407E-A947-70E740481C1C}">
                <a14:useLocalDpi xmlns:a14="http://schemas.microsoft.com/office/drawing/2010/main" val="0"/>
              </a:ext>
            </a:extLst>
          </a:blip>
          <a:srcRect t="66604" r="47016"/>
          <a:stretch/>
        </p:blipFill>
        <p:spPr bwMode="auto">
          <a:xfrm>
            <a:off x="7352553" y="2217901"/>
            <a:ext cx="1438308" cy="5248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acom.azurecomcdn.net/80C57D/cdn/cvt-13931daf889d85906bcb7c4266066a402a1af5bd153fa79851accc9712639c99/images/page/services/virtual-machines/linux-and-open/03-docker.png"/>
          <p:cNvPicPr>
            <a:picLocks noChangeAspect="1" noChangeArrowheads="1"/>
          </p:cNvPicPr>
          <p:nvPr/>
        </p:nvPicPr>
        <p:blipFill rotWithShape="1">
          <a:blip r:embed="rId4">
            <a:extLst>
              <a:ext uri="{28A0092B-C50C-407E-A947-70E740481C1C}">
                <a14:useLocalDpi xmlns:a14="http://schemas.microsoft.com/office/drawing/2010/main" val="0"/>
              </a:ext>
            </a:extLst>
          </a:blip>
          <a:srcRect r="44213"/>
          <a:stretch/>
        </p:blipFill>
        <p:spPr bwMode="auto">
          <a:xfrm>
            <a:off x="4738375" y="2830282"/>
            <a:ext cx="1129554" cy="92357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acom.azurecomcdn.net/80C57D/cdn/cvt-a89b126c8dd8f2566a29cdc0b175e8a75f3641ec394d022b6f8bcd34a945d0c1/images/page/services/virtual-machines/linux-and-open/04-language.png"/>
          <p:cNvPicPr>
            <a:picLocks noChangeAspect="1" noChangeArrowheads="1"/>
          </p:cNvPicPr>
          <p:nvPr/>
        </p:nvPicPr>
        <p:blipFill rotWithShape="1">
          <a:blip r:embed="rId5">
            <a:extLst>
              <a:ext uri="{28A0092B-C50C-407E-A947-70E740481C1C}">
                <a14:useLocalDpi xmlns:a14="http://schemas.microsoft.com/office/drawing/2010/main" val="0"/>
              </a:ext>
            </a:extLst>
          </a:blip>
          <a:srcRect b="52424"/>
          <a:stretch/>
        </p:blipFill>
        <p:spPr bwMode="auto">
          <a:xfrm>
            <a:off x="4738375" y="3764247"/>
            <a:ext cx="2714625" cy="67974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acom.azurecomcdn.net/80C57D/cdn/cvt-a89b126c8dd8f2566a29cdc0b175e8a75f3641ec394d022b6f8bcd34a945d0c1/images/page/services/virtual-machines/linux-and-open/04-language.png"/>
          <p:cNvPicPr>
            <a:picLocks noChangeAspect="1" noChangeArrowheads="1"/>
          </p:cNvPicPr>
          <p:nvPr/>
        </p:nvPicPr>
        <p:blipFill rotWithShape="1">
          <a:blip r:embed="rId5">
            <a:extLst>
              <a:ext uri="{28A0092B-C50C-407E-A947-70E740481C1C}">
                <a14:useLocalDpi xmlns:a14="http://schemas.microsoft.com/office/drawing/2010/main" val="0"/>
              </a:ext>
            </a:extLst>
          </a:blip>
          <a:srcRect t="55047"/>
          <a:stretch/>
        </p:blipFill>
        <p:spPr bwMode="auto">
          <a:xfrm>
            <a:off x="7219770" y="3715109"/>
            <a:ext cx="2714625" cy="64225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acom.azurecomcdn.net/80C57D/cdn/cvt-19b2bb0fe685957d21dcb0be6f3fd278a79015675e92c1c57198427d5236a667/images/page/services/virtual-machines/linux-and-open/05-devop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8375" y="4357368"/>
            <a:ext cx="27146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acom.azurecomcdn.net/80C57D/cdn/cvt-9da3d98e3ec9eeb260f83504fc0d4b4d0b3f3fd88490d7ac2afe62d174b5fe9b/images/page/services/virtual-machines/linux-and-open/06-enterprise.png"/>
          <p:cNvPicPr>
            <a:picLocks noChangeAspect="1" noChangeArrowheads="1"/>
          </p:cNvPicPr>
          <p:nvPr/>
        </p:nvPicPr>
        <p:blipFill rotWithShape="1">
          <a:blip r:embed="rId7">
            <a:extLst>
              <a:ext uri="{28A0092B-C50C-407E-A947-70E740481C1C}">
                <a14:useLocalDpi xmlns:a14="http://schemas.microsoft.com/office/drawing/2010/main" val="0"/>
              </a:ext>
            </a:extLst>
          </a:blip>
          <a:srcRect b="46297"/>
          <a:stretch/>
        </p:blipFill>
        <p:spPr bwMode="auto">
          <a:xfrm>
            <a:off x="4716491" y="5348315"/>
            <a:ext cx="2714625" cy="40921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acom.azurecomcdn.net/80C57D/cdn/cvt-9da3d98e3ec9eeb260f83504fc0d4b4d0b3f3fd88490d7ac2afe62d174b5fe9b/images/page/services/virtual-machines/linux-and-open/06-enterprise.png"/>
          <p:cNvPicPr>
            <a:picLocks noChangeAspect="1" noChangeArrowheads="1"/>
          </p:cNvPicPr>
          <p:nvPr/>
        </p:nvPicPr>
        <p:blipFill rotWithShape="1">
          <a:blip r:embed="rId7">
            <a:extLst>
              <a:ext uri="{28A0092B-C50C-407E-A947-70E740481C1C}">
                <a14:useLocalDpi xmlns:a14="http://schemas.microsoft.com/office/drawing/2010/main" val="0"/>
              </a:ext>
            </a:extLst>
          </a:blip>
          <a:srcRect t="62215"/>
          <a:stretch/>
        </p:blipFill>
        <p:spPr bwMode="auto">
          <a:xfrm>
            <a:off x="7558741" y="5408963"/>
            <a:ext cx="2714625" cy="287920"/>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acom.azurecomcdn.net/80C57D/cdn/cvt-1ae6975837b87d019fdbdf49b28c78e460ae27e9bcddeeb9e4c038f98bf776dd/images/page/services/virtual-machines/linux-and-open/07-java.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37928" y="5764020"/>
            <a:ext cx="740896" cy="74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1904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851614"/>
          </a:xfrm>
        </p:spPr>
        <p:txBody>
          <a:bodyPr/>
          <a:lstStyle/>
          <a:p>
            <a:r>
              <a:rPr lang="en-US" dirty="0"/>
              <a:t>Leverages the PaaS Cloud Service model</a:t>
            </a:r>
          </a:p>
          <a:p>
            <a:pPr lvl="1"/>
            <a:r>
              <a:rPr lang="en-US" dirty="0"/>
              <a:t>Implicit Cloud Service (e.g. contoso.cloudapp.net)</a:t>
            </a:r>
          </a:p>
          <a:p>
            <a:pPr lvl="1"/>
            <a:r>
              <a:rPr lang="en-US" dirty="0"/>
              <a:t>Load balancer, public IP, DIP are automatically enabled</a:t>
            </a:r>
          </a:p>
          <a:p>
            <a:r>
              <a:rPr lang="en-US" dirty="0"/>
              <a:t>Limited network control</a:t>
            </a:r>
          </a:p>
          <a:p>
            <a:r>
              <a:rPr lang="en-US" dirty="0"/>
              <a:t>2 Fault Domains</a:t>
            </a:r>
          </a:p>
        </p:txBody>
      </p:sp>
      <p:sp>
        <p:nvSpPr>
          <p:cNvPr id="3" name="Title 2"/>
          <p:cNvSpPr>
            <a:spLocks noGrp="1"/>
          </p:cNvSpPr>
          <p:nvPr>
            <p:ph type="title"/>
          </p:nvPr>
        </p:nvSpPr>
        <p:spPr/>
        <p:txBody>
          <a:bodyPr/>
          <a:lstStyle/>
          <a:p>
            <a:r>
              <a:rPr lang="en-US" dirty="0"/>
              <a:t>Resource Manager (ARM) vs. </a:t>
            </a:r>
            <a:r>
              <a:rPr lang="en-US" dirty="0">
                <a:solidFill>
                  <a:srgbClr val="0078D7"/>
                </a:solidFill>
              </a:rPr>
              <a:t>Classic (ASM)</a:t>
            </a:r>
          </a:p>
        </p:txBody>
      </p:sp>
      <p:pic>
        <p:nvPicPr>
          <p:cNvPr id="4098" name="Picture 2" descr="https://acom.azurecomcdn.net/80C57D/cdn/mediahandler/docarticles/dpsmedia-prod/azure.microsoft.com/en-us/documentation/articles/resource-manager-deployment-model/20160324062110/arm_arch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8549" y="3030071"/>
            <a:ext cx="4953451" cy="376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48892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5108193"/>
          </a:xfrm>
        </p:spPr>
        <p:txBody>
          <a:bodyPr/>
          <a:lstStyle/>
          <a:p>
            <a:r>
              <a:rPr lang="en-US" dirty="0"/>
              <a:t>Explicit, fine-grained control</a:t>
            </a:r>
          </a:p>
          <a:p>
            <a:pPr lvl="1"/>
            <a:r>
              <a:rPr lang="en-US" dirty="0"/>
              <a:t>IP, NIC, storage accounts, LB, DNS, VNET, etc.</a:t>
            </a:r>
          </a:p>
          <a:p>
            <a:r>
              <a:rPr lang="en-US" dirty="0"/>
              <a:t>3 Fault Domains</a:t>
            </a:r>
          </a:p>
          <a:p>
            <a:r>
              <a:rPr lang="en-US" dirty="0"/>
              <a:t>Shareable Template File</a:t>
            </a:r>
          </a:p>
          <a:p>
            <a:r>
              <a:rPr lang="en-US" dirty="0"/>
              <a:t>Tags</a:t>
            </a:r>
          </a:p>
          <a:p>
            <a:r>
              <a:rPr lang="en-US" dirty="0"/>
              <a:t>RBAC</a:t>
            </a:r>
          </a:p>
          <a:p>
            <a:endParaRPr lang="en-US" dirty="0"/>
          </a:p>
          <a:p>
            <a:r>
              <a:rPr lang="en-US" dirty="0"/>
              <a:t>Future innovations here</a:t>
            </a:r>
          </a:p>
        </p:txBody>
      </p:sp>
      <p:sp>
        <p:nvSpPr>
          <p:cNvPr id="3" name="Title 2"/>
          <p:cNvSpPr>
            <a:spLocks noGrp="1"/>
          </p:cNvSpPr>
          <p:nvPr>
            <p:ph type="title"/>
          </p:nvPr>
        </p:nvSpPr>
        <p:spPr/>
        <p:txBody>
          <a:bodyPr/>
          <a:lstStyle/>
          <a:p>
            <a:r>
              <a:rPr lang="en-US" dirty="0">
                <a:solidFill>
                  <a:srgbClr val="0078D7"/>
                </a:solidFill>
              </a:rPr>
              <a:t>Resource Manager (ARM) </a:t>
            </a:r>
            <a:r>
              <a:rPr lang="en-US" dirty="0"/>
              <a:t>vs. Classic (ASM)</a:t>
            </a:r>
          </a:p>
        </p:txBody>
      </p:sp>
      <p:pic>
        <p:nvPicPr>
          <p:cNvPr id="3074" name="Picture 2" descr="https://acom.azurecomcdn.net/80C57D/cdn/mediahandler/docarticles/dpsmedia-prod/azure.microsoft.com/en-us/documentation/articles/resource-manager-deployment-model/20160324062110/arm_arch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6890" y="2940424"/>
            <a:ext cx="6201146" cy="3801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3669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061899"/>
          </a:xfrm>
        </p:spPr>
        <p:txBody>
          <a:bodyPr/>
          <a:lstStyle/>
          <a:p>
            <a:r>
              <a:rPr lang="en-US" dirty="0"/>
              <a:t>Cloud Solution Architect, Microsoft</a:t>
            </a:r>
          </a:p>
          <a:p>
            <a:endParaRPr lang="en-US" sz="2000" dirty="0"/>
          </a:p>
          <a:p>
            <a:r>
              <a:rPr lang="en-US" dirty="0"/>
              <a:t>michael.collier@microsoft.com</a:t>
            </a:r>
          </a:p>
          <a:p>
            <a:r>
              <a:rPr lang="en-US" dirty="0"/>
              <a:t>michaelscollier@gmail.com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http://aka.ms/csablog </a:t>
            </a:r>
          </a:p>
        </p:txBody>
      </p:sp>
    </p:spTree>
    <p:extLst>
      <p:ext uri="{BB962C8B-B14F-4D97-AF65-F5344CB8AC3E}">
        <p14:creationId xmlns:p14="http://schemas.microsoft.com/office/powerpoint/2010/main" val="38296675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Virtual Machines</a:t>
            </a:r>
          </a:p>
        </p:txBody>
      </p:sp>
      <p:sp>
        <p:nvSpPr>
          <p:cNvPr id="4" name="Text Placeholder 3"/>
          <p:cNvSpPr>
            <a:spLocks noGrp="1"/>
          </p:cNvSpPr>
          <p:nvPr>
            <p:ph type="body" sz="quarter" idx="12"/>
          </p:nvPr>
        </p:nvSpPr>
        <p:spPr/>
        <p:txBody>
          <a:bodyPr/>
          <a:lstStyle/>
          <a:p>
            <a:r>
              <a:rPr lang="en-US" dirty="0"/>
              <a:t>Demo</a:t>
            </a:r>
          </a:p>
        </p:txBody>
      </p:sp>
    </p:spTree>
    <p:extLst>
      <p:ext uri="{BB962C8B-B14F-4D97-AF65-F5344CB8AC3E}">
        <p14:creationId xmlns:p14="http://schemas.microsoft.com/office/powerpoint/2010/main" val="28708973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Title 1"/>
          <p:cNvSpPr txBox="1">
            <a:spLocks/>
          </p:cNvSpPr>
          <p:nvPr/>
        </p:nvSpPr>
        <p:spPr>
          <a:xfrm>
            <a:off x="269239" y="2979522"/>
            <a:ext cx="11653523" cy="683264"/>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3600" dirty="0"/>
              <a:t>The good and the bad</a:t>
            </a:r>
          </a:p>
        </p:txBody>
      </p:sp>
    </p:spTree>
    <p:extLst>
      <p:ext uri="{BB962C8B-B14F-4D97-AF65-F5344CB8AC3E}">
        <p14:creationId xmlns:p14="http://schemas.microsoft.com/office/powerpoint/2010/main" val="40577399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5506700"/>
          </a:xfrm>
        </p:spPr>
        <p:txBody>
          <a:bodyPr/>
          <a:lstStyle/>
          <a:p>
            <a:r>
              <a:rPr lang="en-US" dirty="0"/>
              <a:t>“The Cloud” changes everything</a:t>
            </a:r>
          </a:p>
          <a:p>
            <a:pPr lvl="1"/>
            <a:r>
              <a:rPr lang="en-US" dirty="0"/>
              <a:t>Development and release management processes</a:t>
            </a:r>
          </a:p>
          <a:p>
            <a:pPr lvl="1"/>
            <a:r>
              <a:rPr lang="en-US" dirty="0"/>
              <a:t>DevOps is the norm</a:t>
            </a:r>
          </a:p>
          <a:p>
            <a:pPr lvl="1"/>
            <a:r>
              <a:rPr lang="en-US" dirty="0"/>
              <a:t>Cost model</a:t>
            </a:r>
          </a:p>
          <a:p>
            <a:pPr lvl="2"/>
            <a:r>
              <a:rPr lang="en-US" dirty="0"/>
              <a:t>who pays for it?</a:t>
            </a:r>
          </a:p>
          <a:p>
            <a:pPr lvl="2"/>
            <a:r>
              <a:rPr lang="en-US" dirty="0"/>
              <a:t>overprovisioning?</a:t>
            </a:r>
          </a:p>
          <a:p>
            <a:pPr lvl="2"/>
            <a:r>
              <a:rPr lang="en-US" dirty="0"/>
              <a:t>Code / application efficiency</a:t>
            </a:r>
          </a:p>
          <a:p>
            <a:pPr lvl="2"/>
            <a:endParaRPr lang="en-US" dirty="0"/>
          </a:p>
          <a:p>
            <a:r>
              <a:rPr lang="en-US" dirty="0"/>
              <a:t>Democratization of IT</a:t>
            </a:r>
          </a:p>
          <a:p>
            <a:pPr lvl="1"/>
            <a:r>
              <a:rPr lang="en-US" dirty="0"/>
              <a:t>Anybody with a credit card can do it!</a:t>
            </a:r>
          </a:p>
          <a:p>
            <a:pPr lvl="1"/>
            <a:r>
              <a:rPr lang="en-US" dirty="0"/>
              <a:t>IT will either embrace “the cloud”</a:t>
            </a:r>
          </a:p>
          <a:p>
            <a:pPr marL="336145" lvl="1" indent="0">
              <a:buNone/>
            </a:pPr>
            <a:r>
              <a:rPr lang="en-US" dirty="0"/>
              <a:t>   or get bypassed</a:t>
            </a:r>
          </a:p>
          <a:p>
            <a:pPr lvl="1"/>
            <a:endParaRPr lang="en-US" dirty="0"/>
          </a:p>
        </p:txBody>
      </p:sp>
      <p:sp>
        <p:nvSpPr>
          <p:cNvPr id="3" name="Title 2"/>
          <p:cNvSpPr>
            <a:spLocks noGrp="1"/>
          </p:cNvSpPr>
          <p:nvPr>
            <p:ph type="title"/>
          </p:nvPr>
        </p:nvSpPr>
        <p:spPr/>
        <p:txBody>
          <a:bodyPr/>
          <a:lstStyle/>
          <a:p>
            <a:r>
              <a:rPr lang="en-US" dirty="0"/>
              <a:t>Disruptive Force . . . For Good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798" y="2328332"/>
            <a:ext cx="5727701" cy="3818467"/>
          </a:xfrm>
          <a:prstGeom prst="rect">
            <a:avLst/>
          </a:prstGeom>
        </p:spPr>
      </p:pic>
      <p:sp>
        <p:nvSpPr>
          <p:cNvPr id="6" name="TextBox 5"/>
          <p:cNvSpPr txBox="1"/>
          <p:nvPr/>
        </p:nvSpPr>
        <p:spPr>
          <a:xfrm>
            <a:off x="9685867" y="6424035"/>
            <a:ext cx="2506134"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Image Credit: </a:t>
            </a:r>
            <a:r>
              <a:rPr lang="en-US" sz="1000" dirty="0">
                <a:gradFill>
                  <a:gsLst>
                    <a:gs pos="2917">
                      <a:schemeClr val="tx1"/>
                    </a:gs>
                    <a:gs pos="30000">
                      <a:schemeClr val="tx1"/>
                    </a:gs>
                  </a:gsLst>
                  <a:lin ang="5400000" scaled="0"/>
                </a:gradFill>
                <a:hlinkClick r:id="rId3"/>
              </a:rPr>
              <a:t>http://mrg.bz/dcnEGJ</a:t>
            </a:r>
            <a:endParaRPr lang="en-US" sz="1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870282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5603897" cy="5132302"/>
          </a:xfrm>
        </p:spPr>
        <p:txBody>
          <a:bodyPr/>
          <a:lstStyle/>
          <a:p>
            <a:r>
              <a:rPr lang="en-US" dirty="0"/>
              <a:t>SLAs – insurance policy</a:t>
            </a:r>
          </a:p>
          <a:p>
            <a:r>
              <a:rPr lang="en-US" dirty="0"/>
              <a:t>More you use – greater the risk</a:t>
            </a:r>
          </a:p>
          <a:p>
            <a:endParaRPr lang="en-US" dirty="0"/>
          </a:p>
          <a:p>
            <a:r>
              <a:rPr lang="en-US" dirty="0"/>
              <a:t>Be prepared!</a:t>
            </a:r>
          </a:p>
          <a:p>
            <a:endParaRPr lang="en-US" dirty="0"/>
          </a:p>
          <a:p>
            <a:r>
              <a:rPr lang="en-US" dirty="0"/>
              <a:t>What’s the customer’s experience?</a:t>
            </a:r>
          </a:p>
        </p:txBody>
      </p:sp>
      <p:sp>
        <p:nvSpPr>
          <p:cNvPr id="3" name="Title 2"/>
          <p:cNvSpPr>
            <a:spLocks noGrp="1"/>
          </p:cNvSpPr>
          <p:nvPr>
            <p:ph type="title"/>
          </p:nvPr>
        </p:nvSpPr>
        <p:spPr/>
        <p:txBody>
          <a:bodyPr/>
          <a:lstStyle/>
          <a:p>
            <a:r>
              <a:rPr lang="en-US" dirty="0"/>
              <a:t>It WILL Fail</a:t>
            </a:r>
          </a:p>
        </p:txBody>
      </p:sp>
      <p:pic>
        <p:nvPicPr>
          <p:cNvPr id="4" name="Picture 3"/>
          <p:cNvPicPr>
            <a:picLocks noChangeAspect="1"/>
          </p:cNvPicPr>
          <p:nvPr/>
        </p:nvPicPr>
        <p:blipFill>
          <a:blip r:embed="rId2"/>
          <a:stretch>
            <a:fillRect/>
          </a:stretch>
        </p:blipFill>
        <p:spPr>
          <a:xfrm>
            <a:off x="5877770" y="1483841"/>
            <a:ext cx="6047310" cy="4542974"/>
          </a:xfrm>
          <a:prstGeom prst="rect">
            <a:avLst/>
          </a:prstGeom>
        </p:spPr>
      </p:pic>
    </p:spTree>
    <p:extLst>
      <p:ext uri="{BB962C8B-B14F-4D97-AF65-F5344CB8AC3E}">
        <p14:creationId xmlns:p14="http://schemas.microsoft.com/office/powerpoint/2010/main" val="38174350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311821"/>
          </a:xfrm>
        </p:spPr>
        <p:txBody>
          <a:bodyPr/>
          <a:lstStyle/>
          <a:p>
            <a:r>
              <a:rPr lang="en-US" dirty="0"/>
              <a:t>Always available is the expectation</a:t>
            </a:r>
          </a:p>
          <a:p>
            <a:r>
              <a:rPr lang="en-US" dirty="0"/>
              <a:t>Continuous deployment is the norm</a:t>
            </a:r>
          </a:p>
          <a:p>
            <a:endParaRPr lang="en-US" dirty="0"/>
          </a:p>
          <a:p>
            <a:r>
              <a:rPr lang="en-US" dirty="0"/>
              <a:t>How do you handle app upgrades?</a:t>
            </a:r>
          </a:p>
          <a:p>
            <a:pPr lvl="1"/>
            <a:r>
              <a:rPr lang="en-US" dirty="0"/>
              <a:t>App Services - staging slots</a:t>
            </a:r>
          </a:p>
          <a:p>
            <a:pPr lvl="1"/>
            <a:r>
              <a:rPr lang="en-US" dirty="0"/>
              <a:t>Traffic Manager</a:t>
            </a:r>
          </a:p>
          <a:p>
            <a:pPr lvl="1"/>
            <a:r>
              <a:rPr lang="en-US" dirty="0"/>
              <a:t>API Management</a:t>
            </a:r>
          </a:p>
          <a:p>
            <a:pPr lvl="1"/>
            <a:r>
              <a:rPr lang="en-US" dirty="0"/>
              <a:t>Rolling upgrades (Cloud Services &amp; Service Fabric)</a:t>
            </a:r>
          </a:p>
        </p:txBody>
      </p:sp>
      <p:sp>
        <p:nvSpPr>
          <p:cNvPr id="3" name="Title 2"/>
          <p:cNvSpPr>
            <a:spLocks noGrp="1"/>
          </p:cNvSpPr>
          <p:nvPr>
            <p:ph type="title"/>
          </p:nvPr>
        </p:nvSpPr>
        <p:spPr/>
        <p:txBody>
          <a:bodyPr/>
          <a:lstStyle/>
          <a:p>
            <a:r>
              <a:rPr lang="en-US" dirty="0"/>
              <a:t>Rethink Software Lifecycle</a:t>
            </a:r>
          </a:p>
        </p:txBody>
      </p:sp>
    </p:spTree>
    <p:extLst>
      <p:ext uri="{BB962C8B-B14F-4D97-AF65-F5344CB8AC3E}">
        <p14:creationId xmlns:p14="http://schemas.microsoft.com/office/powerpoint/2010/main" val="14419852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506572"/>
          </a:xfrm>
        </p:spPr>
        <p:txBody>
          <a:bodyPr/>
          <a:lstStyle/>
          <a:p>
            <a:r>
              <a:rPr lang="en-US" dirty="0"/>
              <a:t>Humans terrible at repetitive tasks</a:t>
            </a:r>
          </a:p>
          <a:p>
            <a:endParaRPr lang="en-US" dirty="0"/>
          </a:p>
          <a:p>
            <a:r>
              <a:rPr lang="en-US" dirty="0"/>
              <a:t>Deploy to multiple geographies</a:t>
            </a:r>
          </a:p>
          <a:p>
            <a:pPr lvl="1"/>
            <a:r>
              <a:rPr lang="en-US" dirty="0"/>
              <a:t>Change only configuration</a:t>
            </a:r>
          </a:p>
          <a:p>
            <a:pPr lvl="1"/>
            <a:endParaRPr lang="en-US" dirty="0"/>
          </a:p>
          <a:p>
            <a:r>
              <a:rPr lang="en-US" dirty="0"/>
              <a:t>Options</a:t>
            </a:r>
          </a:p>
          <a:p>
            <a:pPr lvl="1"/>
            <a:r>
              <a:rPr lang="en-US" dirty="0"/>
              <a:t>REST API (ASM or ARM)</a:t>
            </a:r>
          </a:p>
          <a:p>
            <a:pPr lvl="1"/>
            <a:r>
              <a:rPr lang="en-US" dirty="0"/>
              <a:t>Azure Management Library</a:t>
            </a:r>
          </a:p>
          <a:p>
            <a:pPr lvl="1"/>
            <a:r>
              <a:rPr lang="en-US" dirty="0"/>
              <a:t>PowerShell</a:t>
            </a:r>
          </a:p>
          <a:p>
            <a:pPr lvl="1"/>
            <a:r>
              <a:rPr lang="en-US" dirty="0"/>
              <a:t>Azure CLI</a:t>
            </a:r>
          </a:p>
          <a:p>
            <a:pPr lvl="1"/>
            <a:r>
              <a:rPr lang="en-US" dirty="0"/>
              <a:t>Azure Automation</a:t>
            </a:r>
          </a:p>
        </p:txBody>
      </p:sp>
      <p:sp>
        <p:nvSpPr>
          <p:cNvPr id="3" name="Title 2"/>
          <p:cNvSpPr>
            <a:spLocks noGrp="1"/>
          </p:cNvSpPr>
          <p:nvPr>
            <p:ph type="title"/>
          </p:nvPr>
        </p:nvSpPr>
        <p:spPr/>
        <p:txBody>
          <a:bodyPr/>
          <a:lstStyle/>
          <a:p>
            <a:r>
              <a:rPr lang="en-US" dirty="0"/>
              <a:t>Automation, Automation, Automation</a:t>
            </a:r>
          </a:p>
        </p:txBody>
      </p:sp>
      <p:pic>
        <p:nvPicPr>
          <p:cNvPr id="2050" name="Picture 2" descr="http://www.opscode.com/blog/wp-content/uploads/2012/02/automate-all-the-thing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760" y="3408992"/>
            <a:ext cx="4153002" cy="31137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426199" y="6522721"/>
            <a:ext cx="6146800" cy="440890"/>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Image Credit: </a:t>
            </a:r>
            <a:r>
              <a:rPr lang="en-US" sz="1000" dirty="0">
                <a:gradFill>
                  <a:gsLst>
                    <a:gs pos="2917">
                      <a:schemeClr val="tx1"/>
                    </a:gs>
                    <a:gs pos="30000">
                      <a:schemeClr val="tx1"/>
                    </a:gs>
                  </a:gsLst>
                  <a:lin ang="5400000" scaled="0"/>
                </a:gradFill>
                <a:hlinkClick r:id="rId3"/>
              </a:rPr>
              <a:t>https://www.chef.io/blog/wp-content/uploads/2012/02/automate-all-the-things.png</a:t>
            </a:r>
            <a:r>
              <a:rPr lang="en-US" sz="1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8969699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639236"/>
          </a:xfrm>
        </p:spPr>
        <p:txBody>
          <a:bodyPr/>
          <a:lstStyle/>
          <a:p>
            <a:r>
              <a:rPr lang="en-US" dirty="0"/>
              <a:t>How do you “see” at scale?</a:t>
            </a:r>
          </a:p>
          <a:p>
            <a:pPr lvl="1"/>
            <a:r>
              <a:rPr lang="en-US" dirty="0"/>
              <a:t>Platform services – there is no box to RDP into!</a:t>
            </a:r>
          </a:p>
          <a:p>
            <a:endParaRPr lang="en-US" dirty="0"/>
          </a:p>
          <a:p>
            <a:r>
              <a:rPr lang="en-US" dirty="0"/>
              <a:t>Diagnose failures</a:t>
            </a:r>
          </a:p>
          <a:p>
            <a:pPr lvl="1"/>
            <a:r>
              <a:rPr lang="en-US" dirty="0"/>
              <a:t>Your fault?</a:t>
            </a:r>
          </a:p>
          <a:p>
            <a:pPr lvl="1"/>
            <a:r>
              <a:rPr lang="en-US" dirty="0"/>
              <a:t>Azure’s fault?</a:t>
            </a:r>
          </a:p>
          <a:p>
            <a:pPr lvl="1"/>
            <a:endParaRPr lang="en-US" dirty="0"/>
          </a:p>
          <a:p>
            <a:r>
              <a:rPr lang="en-US" dirty="0"/>
              <a:t>Distributed services with own SLAs</a:t>
            </a:r>
          </a:p>
          <a:p>
            <a:endParaRPr lang="en-US" dirty="0"/>
          </a:p>
          <a:p>
            <a:r>
              <a:rPr lang="en-US" dirty="0"/>
              <a:t>Many, many options – Just Do It!</a:t>
            </a:r>
          </a:p>
        </p:txBody>
      </p:sp>
      <p:sp>
        <p:nvSpPr>
          <p:cNvPr id="3" name="Title 2"/>
          <p:cNvSpPr>
            <a:spLocks noGrp="1"/>
          </p:cNvSpPr>
          <p:nvPr>
            <p:ph type="title"/>
          </p:nvPr>
        </p:nvSpPr>
        <p:spPr/>
        <p:txBody>
          <a:bodyPr/>
          <a:lstStyle/>
          <a:p>
            <a:r>
              <a:rPr lang="en-US" dirty="0"/>
              <a:t>Instrumentation &amp; Telemetry – MUST HAVE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8587" y="4137025"/>
            <a:ext cx="3095625" cy="2495550"/>
          </a:xfrm>
          <a:prstGeom prst="rect">
            <a:avLst/>
          </a:prstGeom>
        </p:spPr>
      </p:pic>
      <p:sp>
        <p:nvSpPr>
          <p:cNvPr id="6" name="TextBox 5"/>
          <p:cNvSpPr txBox="1"/>
          <p:nvPr/>
        </p:nvSpPr>
        <p:spPr>
          <a:xfrm>
            <a:off x="8255001" y="6502400"/>
            <a:ext cx="4182533"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hlinkClick r:id="rId3"/>
              </a:rPr>
              <a:t>https://www.chriswatterston.com/blog/my-there-no-cloud-sticker</a:t>
            </a:r>
            <a:r>
              <a:rPr lang="en-US" sz="1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27276163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2016</a:t>
            </a:r>
          </a:p>
        </p:txBody>
      </p:sp>
      <p:sp>
        <p:nvSpPr>
          <p:cNvPr id="3" name="Title 1"/>
          <p:cNvSpPr txBox="1">
            <a:spLocks/>
          </p:cNvSpPr>
          <p:nvPr/>
        </p:nvSpPr>
        <p:spPr>
          <a:xfrm>
            <a:off x="269238" y="3008097"/>
            <a:ext cx="11653523" cy="1015663"/>
          </a:xfrm>
          <a:prstGeom prst="rect">
            <a:avLst/>
          </a:prstGeom>
          <a:noFill/>
        </p:spPr>
        <p:txBody>
          <a:bodyPr vert="horz" wrap="square" lIns="146304" tIns="91440" rIns="146304" bIns="91440" rtlCol="0" anchor="t" anchorCtr="0">
            <a:sp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6000" dirty="0"/>
              <a:t>Azure Announcements</a:t>
            </a:r>
          </a:p>
        </p:txBody>
      </p:sp>
    </p:spTree>
    <p:extLst>
      <p:ext uri="{BB962C8B-B14F-4D97-AF65-F5344CB8AC3E}">
        <p14:creationId xmlns:p14="http://schemas.microsoft.com/office/powerpoint/2010/main" val="31609129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269239" y="1189177"/>
            <a:ext cx="11653523" cy="3973973"/>
          </a:xfrm>
        </p:spPr>
        <p:txBody>
          <a:bodyPr/>
          <a:lstStyle/>
          <a:p>
            <a:r>
              <a:rPr lang="en-US" dirty="0"/>
              <a:t>IoT Starter Kits</a:t>
            </a:r>
          </a:p>
          <a:p>
            <a:pPr lvl="1"/>
            <a:r>
              <a:rPr lang="en-US" dirty="0"/>
              <a:t>5 Azure Certified for IoT kits</a:t>
            </a:r>
          </a:p>
          <a:p>
            <a:pPr lvl="1"/>
            <a:r>
              <a:rPr lang="en-US" dirty="0"/>
              <a:t>$50 - $160 per kit</a:t>
            </a:r>
          </a:p>
          <a:p>
            <a:r>
              <a:rPr lang="en-US" dirty="0"/>
              <a:t>IoT Hub Device Management</a:t>
            </a:r>
          </a:p>
          <a:p>
            <a:pPr lvl="1"/>
            <a:r>
              <a:rPr lang="en-US" dirty="0"/>
              <a:t>Enroll, view status &amp; health, organize, control access and update software/firmware</a:t>
            </a:r>
          </a:p>
          <a:p>
            <a:r>
              <a:rPr lang="en-US" dirty="0"/>
              <a:t>IoT Gateway SDK (preview)</a:t>
            </a:r>
          </a:p>
          <a:p>
            <a:pPr lvl="1"/>
            <a:r>
              <a:rPr lang="en-US" dirty="0"/>
              <a:t>Source code for development of gateway application</a:t>
            </a:r>
          </a:p>
        </p:txBody>
      </p:sp>
      <p:sp>
        <p:nvSpPr>
          <p:cNvPr id="7" name="Title 6"/>
          <p:cNvSpPr>
            <a:spLocks noGrp="1"/>
          </p:cNvSpPr>
          <p:nvPr>
            <p:ph type="title"/>
          </p:nvPr>
        </p:nvSpPr>
        <p:spPr/>
        <p:txBody>
          <a:bodyPr/>
          <a:lstStyle/>
          <a:p>
            <a:r>
              <a:rPr lang="en-US" dirty="0"/>
              <a:t>Internet of Things</a:t>
            </a:r>
          </a:p>
        </p:txBody>
      </p:sp>
    </p:spTree>
    <p:extLst>
      <p:ext uri="{BB962C8B-B14F-4D97-AF65-F5344CB8AC3E}">
        <p14:creationId xmlns:p14="http://schemas.microsoft.com/office/powerpoint/2010/main" val="341306972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301516"/>
          </a:xfrm>
        </p:spPr>
        <p:txBody>
          <a:bodyPr/>
          <a:lstStyle/>
          <a:p>
            <a:r>
              <a:rPr lang="en-US" dirty="0"/>
              <a:t>Azure Service Fabric</a:t>
            </a:r>
          </a:p>
          <a:p>
            <a:pPr lvl="1"/>
            <a:r>
              <a:rPr lang="en-US" dirty="0"/>
              <a:t>Powers Azure SQL Database, DocumentDB, Intune, Cortana, Skype for Business, and more</a:t>
            </a:r>
          </a:p>
          <a:p>
            <a:pPr lvl="1"/>
            <a:r>
              <a:rPr lang="en-US" dirty="0"/>
              <a:t>Lifecycle mgmt., stateless &amp; </a:t>
            </a:r>
            <a:r>
              <a:rPr lang="en-US" dirty="0" err="1"/>
              <a:t>stateful</a:t>
            </a:r>
            <a:r>
              <a:rPr lang="en-US" dirty="0"/>
              <a:t> services, high availability</a:t>
            </a:r>
          </a:p>
          <a:p>
            <a:pPr lvl="1"/>
            <a:r>
              <a:rPr lang="en-US" dirty="0"/>
              <a:t>Reliable Services and Reliable Actors</a:t>
            </a:r>
          </a:p>
          <a:p>
            <a:pPr lvl="1"/>
            <a:r>
              <a:rPr lang="en-US" dirty="0"/>
              <a:t>Preview for Windows Server – your datacenter or other clouds</a:t>
            </a:r>
          </a:p>
          <a:p>
            <a:pPr lvl="1"/>
            <a:r>
              <a:rPr lang="en-US" dirty="0"/>
              <a:t>Linux support coming soon</a:t>
            </a:r>
          </a:p>
          <a:p>
            <a:r>
              <a:rPr lang="en-US" dirty="0"/>
              <a:t>Azure Functions</a:t>
            </a:r>
          </a:p>
          <a:p>
            <a:pPr lvl="1"/>
            <a:r>
              <a:rPr lang="en-US" dirty="0" err="1"/>
              <a:t>Serverless</a:t>
            </a:r>
            <a:r>
              <a:rPr lang="en-US" dirty="0"/>
              <a:t>, on-demand compute for event-driven applications</a:t>
            </a:r>
          </a:p>
          <a:p>
            <a:pPr lvl="1"/>
            <a:r>
              <a:rPr lang="en-US" dirty="0"/>
              <a:t>Code triggered by an event</a:t>
            </a:r>
          </a:p>
          <a:p>
            <a:pPr lvl="1"/>
            <a:r>
              <a:rPr lang="en-US" dirty="0"/>
              <a:t>PHP, C#, Java, Node.js, Python</a:t>
            </a:r>
          </a:p>
          <a:p>
            <a:pPr lvl="1"/>
            <a:r>
              <a:rPr lang="en-US" dirty="0"/>
              <a:t>App Service Plan or Dynamic Service Plan</a:t>
            </a:r>
          </a:p>
        </p:txBody>
      </p:sp>
      <p:sp>
        <p:nvSpPr>
          <p:cNvPr id="3" name="Title 2"/>
          <p:cNvSpPr>
            <a:spLocks noGrp="1"/>
          </p:cNvSpPr>
          <p:nvPr>
            <p:ph type="title"/>
          </p:nvPr>
        </p:nvSpPr>
        <p:spPr/>
        <p:txBody>
          <a:bodyPr/>
          <a:lstStyle/>
          <a:p>
            <a:r>
              <a:rPr lang="en-US" dirty="0" err="1"/>
              <a:t>Microservices</a:t>
            </a:r>
            <a:endParaRPr lang="en-US" dirty="0"/>
          </a:p>
        </p:txBody>
      </p:sp>
    </p:spTree>
    <p:extLst>
      <p:ext uri="{BB962C8B-B14F-4D97-AF65-F5344CB8AC3E}">
        <p14:creationId xmlns:p14="http://schemas.microsoft.com/office/powerpoint/2010/main" val="14052051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http://aka.ms/fundamentalsofazure</a:t>
            </a:r>
          </a:p>
        </p:txBody>
      </p:sp>
      <p:pic>
        <p:nvPicPr>
          <p:cNvPr id="5" name="Picture 4"/>
          <p:cNvPicPr>
            <a:picLocks noChangeAspect="1"/>
          </p:cNvPicPr>
          <p:nvPr/>
        </p:nvPicPr>
        <p:blipFill>
          <a:blip r:embed="rId2"/>
          <a:stretch>
            <a:fillRect/>
          </a:stretch>
        </p:blipFill>
        <p:spPr>
          <a:xfrm>
            <a:off x="3566637" y="976501"/>
            <a:ext cx="4751655" cy="5816527"/>
          </a:xfrm>
          <a:prstGeom prst="rect">
            <a:avLst/>
          </a:prstGeom>
        </p:spPr>
      </p:pic>
    </p:spTree>
    <p:extLst>
      <p:ext uri="{BB962C8B-B14F-4D97-AF65-F5344CB8AC3E}">
        <p14:creationId xmlns:p14="http://schemas.microsoft.com/office/powerpoint/2010/main" val="15405094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2984407"/>
          </a:xfrm>
        </p:spPr>
        <p:txBody>
          <a:bodyPr/>
          <a:lstStyle/>
          <a:p>
            <a:r>
              <a:rPr lang="en-US" dirty="0"/>
              <a:t>Cortana Intelligence Suite</a:t>
            </a:r>
          </a:p>
          <a:p>
            <a:pPr lvl="1"/>
            <a:r>
              <a:rPr lang="en-US" dirty="0"/>
              <a:t>Bot Framework</a:t>
            </a:r>
          </a:p>
          <a:p>
            <a:pPr lvl="1"/>
            <a:r>
              <a:rPr lang="en-US" dirty="0"/>
              <a:t>Cognitive Services</a:t>
            </a:r>
          </a:p>
          <a:p>
            <a:r>
              <a:rPr lang="en-US" dirty="0"/>
              <a:t>Power BI Embedded</a:t>
            </a:r>
          </a:p>
          <a:p>
            <a:pPr lvl="1"/>
            <a:r>
              <a:rPr lang="en-US" dirty="0"/>
              <a:t>Build interactive reports and visualizations into apps (native experience)</a:t>
            </a:r>
          </a:p>
          <a:p>
            <a:pPr lvl="1"/>
            <a:r>
              <a:rPr lang="en-US" dirty="0"/>
              <a:t>Leverage Power BI visuals</a:t>
            </a:r>
          </a:p>
        </p:txBody>
      </p:sp>
      <p:sp>
        <p:nvSpPr>
          <p:cNvPr id="3" name="Title 2"/>
          <p:cNvSpPr>
            <a:spLocks noGrp="1"/>
          </p:cNvSpPr>
          <p:nvPr>
            <p:ph type="title"/>
          </p:nvPr>
        </p:nvSpPr>
        <p:spPr/>
        <p:txBody>
          <a:bodyPr/>
          <a:lstStyle/>
          <a:p>
            <a:r>
              <a:rPr lang="en-US" dirty="0"/>
              <a:t>Data and Intelligence</a:t>
            </a:r>
          </a:p>
        </p:txBody>
      </p:sp>
    </p:spTree>
    <p:extLst>
      <p:ext uri="{BB962C8B-B14F-4D97-AF65-F5344CB8AC3E}">
        <p14:creationId xmlns:p14="http://schemas.microsoft.com/office/powerpoint/2010/main" val="22554944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4838248"/>
          </a:xfrm>
        </p:spPr>
        <p:txBody>
          <a:bodyPr/>
          <a:lstStyle/>
          <a:p>
            <a:r>
              <a:rPr lang="en-US" sz="2800" dirty="0"/>
              <a:t>Visual Studio “15” preview</a:t>
            </a:r>
          </a:p>
          <a:p>
            <a:r>
              <a:rPr lang="en-US" sz="2800" dirty="0"/>
              <a:t>Performance Diagnostics with Service Profiler (preview)</a:t>
            </a:r>
          </a:p>
          <a:p>
            <a:r>
              <a:rPr lang="en-US" sz="2800" dirty="0"/>
              <a:t>Diagnostic Improvements for visualizing data with Application Maps</a:t>
            </a:r>
          </a:p>
          <a:p>
            <a:r>
              <a:rPr lang="en-US" sz="2800" dirty="0"/>
              <a:t>Event Hub for Azure Diagnostics</a:t>
            </a:r>
          </a:p>
          <a:p>
            <a:r>
              <a:rPr lang="en-US" sz="2800" dirty="0" err="1"/>
              <a:t>KeyVault</a:t>
            </a:r>
            <a:r>
              <a:rPr lang="en-US" sz="2800" dirty="0"/>
              <a:t> support for ARM templates</a:t>
            </a:r>
          </a:p>
          <a:p>
            <a:r>
              <a:rPr lang="en-US" sz="2800" dirty="0"/>
              <a:t>Secondary App Service Creation</a:t>
            </a:r>
          </a:p>
          <a:p>
            <a:r>
              <a:rPr lang="en-US" sz="2800" dirty="0"/>
              <a:t>Tools for Docker preview</a:t>
            </a:r>
          </a:p>
          <a:p>
            <a:r>
              <a:rPr lang="en-US" sz="2800" dirty="0"/>
              <a:t>Microsoft Service Fabric Tools for Visual Studio</a:t>
            </a:r>
          </a:p>
          <a:p>
            <a:r>
              <a:rPr lang="en-US" sz="2800" dirty="0"/>
              <a:t>Azure Data Lake Tools for Visual Studio</a:t>
            </a:r>
          </a:p>
          <a:p>
            <a:r>
              <a:rPr lang="en-US" sz="2800" dirty="0"/>
              <a:t>Azure Resource Manager Tools for Visual Studio Code</a:t>
            </a:r>
          </a:p>
        </p:txBody>
      </p:sp>
      <p:sp>
        <p:nvSpPr>
          <p:cNvPr id="3" name="Title 2"/>
          <p:cNvSpPr>
            <a:spLocks noGrp="1"/>
          </p:cNvSpPr>
          <p:nvPr>
            <p:ph type="title"/>
          </p:nvPr>
        </p:nvSpPr>
        <p:spPr/>
        <p:txBody>
          <a:bodyPr/>
          <a:lstStyle/>
          <a:p>
            <a:r>
              <a:rPr lang="en-US" dirty="0"/>
              <a:t>Azure SDK 2.9</a:t>
            </a:r>
          </a:p>
        </p:txBody>
      </p:sp>
      <p:sp>
        <p:nvSpPr>
          <p:cNvPr id="4" name="TextBox 3"/>
          <p:cNvSpPr txBox="1"/>
          <p:nvPr/>
        </p:nvSpPr>
        <p:spPr>
          <a:xfrm>
            <a:off x="6163734" y="6510867"/>
            <a:ext cx="6275495"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More Info: </a:t>
            </a:r>
            <a:r>
              <a:rPr lang="en-US" sz="1000" dirty="0">
                <a:gradFill>
                  <a:gsLst>
                    <a:gs pos="2917">
                      <a:schemeClr val="tx1"/>
                    </a:gs>
                    <a:gs pos="30000">
                      <a:schemeClr val="tx1"/>
                    </a:gs>
                  </a:gsLst>
                  <a:lin ang="5400000" scaled="0"/>
                </a:gradFill>
                <a:hlinkClick r:id="rId2"/>
              </a:rPr>
              <a:t>https://azure.microsoft.com/en-us/blog/announcing-visual-studio-azure-tools-and-sdk-2-9/</a:t>
            </a:r>
            <a:r>
              <a:rPr lang="en-US" sz="1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7265521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373972"/>
          </a:xfrm>
        </p:spPr>
        <p:txBody>
          <a:bodyPr/>
          <a:lstStyle/>
          <a:p>
            <a:r>
              <a:rPr lang="en-US" dirty="0"/>
              <a:t>Larger VM Size – Dedicated Hardware</a:t>
            </a:r>
          </a:p>
          <a:p>
            <a:pPr lvl="1"/>
            <a:r>
              <a:rPr lang="en-US" dirty="0"/>
              <a:t>Standard_D15_v2 </a:t>
            </a:r>
          </a:p>
          <a:p>
            <a:pPr lvl="2"/>
            <a:r>
              <a:rPr lang="en-US" dirty="0"/>
              <a:t>20 CPU cores</a:t>
            </a:r>
          </a:p>
          <a:p>
            <a:pPr lvl="2"/>
            <a:r>
              <a:rPr lang="en-US" dirty="0"/>
              <a:t>140 GB memory</a:t>
            </a:r>
          </a:p>
          <a:p>
            <a:pPr lvl="2"/>
            <a:r>
              <a:rPr lang="en-US" dirty="0"/>
              <a:t>1,000 GB of temp SSD</a:t>
            </a:r>
          </a:p>
          <a:p>
            <a:pPr lvl="2"/>
            <a:r>
              <a:rPr lang="en-US" dirty="0"/>
              <a:t>8 virtual NICs (max)</a:t>
            </a:r>
          </a:p>
          <a:p>
            <a:pPr lvl="2"/>
            <a:r>
              <a:rPr lang="en-US" dirty="0"/>
              <a:t>40 data disks (max)</a:t>
            </a:r>
          </a:p>
          <a:p>
            <a:pPr lvl="2"/>
            <a:r>
              <a:rPr lang="en-US" dirty="0"/>
              <a:t>“very high network bandwidth”</a:t>
            </a:r>
          </a:p>
          <a:p>
            <a:pPr lvl="1"/>
            <a:r>
              <a:rPr lang="en-US" dirty="0"/>
              <a:t>Standard_G5</a:t>
            </a:r>
          </a:p>
          <a:p>
            <a:r>
              <a:rPr lang="en-US" dirty="0"/>
              <a:t>VM Scale Sets</a:t>
            </a:r>
          </a:p>
          <a:p>
            <a:pPr lvl="1"/>
            <a:r>
              <a:rPr lang="en-US" dirty="0"/>
              <a:t>Control it like IaaS, scale it like PaaS</a:t>
            </a:r>
          </a:p>
          <a:p>
            <a:pPr lvl="1"/>
            <a:r>
              <a:rPr lang="en-US" dirty="0"/>
              <a:t>Windows &amp; Linux platform images; custom images</a:t>
            </a:r>
          </a:p>
          <a:p>
            <a:pPr lvl="1"/>
            <a:r>
              <a:rPr lang="en-US" dirty="0"/>
              <a:t>Evolution of Cloud Service Work Role</a:t>
            </a:r>
          </a:p>
        </p:txBody>
      </p:sp>
      <p:sp>
        <p:nvSpPr>
          <p:cNvPr id="3" name="Title 2"/>
          <p:cNvSpPr>
            <a:spLocks noGrp="1"/>
          </p:cNvSpPr>
          <p:nvPr>
            <p:ph type="title"/>
          </p:nvPr>
        </p:nvSpPr>
        <p:spPr/>
        <p:txBody>
          <a:bodyPr/>
          <a:lstStyle/>
          <a:p>
            <a:r>
              <a:rPr lang="en-US" dirty="0"/>
              <a:t>Virtual Machines</a:t>
            </a:r>
          </a:p>
        </p:txBody>
      </p:sp>
    </p:spTree>
    <p:extLst>
      <p:ext uri="{BB962C8B-B14F-4D97-AF65-F5344CB8AC3E}">
        <p14:creationId xmlns:p14="http://schemas.microsoft.com/office/powerpoint/2010/main" val="19785372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6095999" cy="4204228"/>
          </a:xfrm>
        </p:spPr>
        <p:txBody>
          <a:bodyPr/>
          <a:lstStyle/>
          <a:p>
            <a:r>
              <a:rPr lang="en-US" sz="3600" dirty="0"/>
              <a:t>Storage Service Encryption</a:t>
            </a:r>
          </a:p>
          <a:p>
            <a:pPr lvl="1"/>
            <a:r>
              <a:rPr lang="en-US" sz="2000" dirty="0"/>
              <a:t>Block, page, and append blobs</a:t>
            </a:r>
          </a:p>
          <a:p>
            <a:pPr lvl="1"/>
            <a:r>
              <a:rPr lang="en-US" sz="2000" dirty="0"/>
              <a:t>AES 256-bit encryption</a:t>
            </a:r>
          </a:p>
          <a:p>
            <a:pPr lvl="1"/>
            <a:r>
              <a:rPr lang="en-US" sz="2000" dirty="0"/>
              <a:t>Fully managed by Azure . . . for free!</a:t>
            </a:r>
          </a:p>
          <a:p>
            <a:pPr lvl="1"/>
            <a:endParaRPr lang="en-US" sz="2000" dirty="0"/>
          </a:p>
          <a:p>
            <a:r>
              <a:rPr lang="en-US" sz="3600" dirty="0"/>
              <a:t>Azure Import/Export</a:t>
            </a:r>
          </a:p>
          <a:p>
            <a:pPr lvl="1"/>
            <a:r>
              <a:rPr lang="en-US" sz="2000" dirty="0"/>
              <a:t>Support for 8TB drives</a:t>
            </a:r>
          </a:p>
          <a:p>
            <a:pPr lvl="1"/>
            <a:r>
              <a:rPr lang="en-US" sz="2000" dirty="0"/>
              <a:t>Japan and Australia in summer 2016</a:t>
            </a:r>
          </a:p>
          <a:p>
            <a:pPr lvl="1"/>
            <a:endParaRPr lang="en-US" sz="2000" dirty="0"/>
          </a:p>
          <a:p>
            <a:r>
              <a:rPr lang="en-US" sz="3200" dirty="0"/>
              <a:t>Azure Backup for Premium Storage</a:t>
            </a:r>
          </a:p>
        </p:txBody>
      </p:sp>
      <p:sp>
        <p:nvSpPr>
          <p:cNvPr id="3" name="Title 2"/>
          <p:cNvSpPr>
            <a:spLocks noGrp="1"/>
          </p:cNvSpPr>
          <p:nvPr>
            <p:ph type="title"/>
          </p:nvPr>
        </p:nvSpPr>
        <p:spPr/>
        <p:txBody>
          <a:bodyPr/>
          <a:lstStyle/>
          <a:p>
            <a:r>
              <a:rPr lang="en-US" dirty="0"/>
              <a:t>Azure Storage</a:t>
            </a:r>
          </a:p>
        </p:txBody>
      </p:sp>
      <p:sp>
        <p:nvSpPr>
          <p:cNvPr id="4" name="Text Placeholder 1"/>
          <p:cNvSpPr txBox="1">
            <a:spLocks/>
          </p:cNvSpPr>
          <p:nvPr/>
        </p:nvSpPr>
        <p:spPr>
          <a:xfrm>
            <a:off x="6365239" y="1189176"/>
            <a:ext cx="5826762" cy="3939540"/>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600" dirty="0"/>
              <a:t>Client Library &amp; Tooling</a:t>
            </a:r>
          </a:p>
          <a:p>
            <a:pPr lvl="1"/>
            <a:r>
              <a:rPr lang="en-US" sz="2000" dirty="0"/>
              <a:t>Java client-side encryption GA</a:t>
            </a:r>
          </a:p>
          <a:p>
            <a:pPr lvl="1"/>
            <a:r>
              <a:rPr lang="en-US" sz="2000" dirty="0"/>
              <a:t>Node.js client library(preview – 0.10)</a:t>
            </a:r>
          </a:p>
          <a:p>
            <a:pPr lvl="1"/>
            <a:r>
              <a:rPr lang="en-US" sz="2000" dirty="0"/>
              <a:t>Python client library (preview – 0.30)</a:t>
            </a:r>
          </a:p>
          <a:p>
            <a:pPr lvl="1"/>
            <a:r>
              <a:rPr lang="en-US" sz="2000" dirty="0"/>
              <a:t>Azure Storage Explorer (Table and Queue support)</a:t>
            </a:r>
          </a:p>
          <a:p>
            <a:pPr lvl="1"/>
            <a:endParaRPr lang="en-US" sz="2000" dirty="0"/>
          </a:p>
          <a:p>
            <a:r>
              <a:rPr lang="en-US" sz="3600" dirty="0"/>
              <a:t>Documentation &amp; Samples</a:t>
            </a:r>
          </a:p>
          <a:p>
            <a:pPr lvl="1"/>
            <a:r>
              <a:rPr lang="en-US" sz="2000" dirty="0">
                <a:hlinkClick r:id="rId2"/>
              </a:rPr>
              <a:t>Storage Security Guide</a:t>
            </a:r>
            <a:endParaRPr lang="en-US" sz="2000" dirty="0"/>
          </a:p>
          <a:p>
            <a:pPr lvl="1"/>
            <a:r>
              <a:rPr lang="en-US" sz="2000" dirty="0">
                <a:hlinkClick r:id="rId3"/>
              </a:rPr>
              <a:t>Storage Samples</a:t>
            </a:r>
            <a:endParaRPr lang="en-US" sz="2000" dirty="0"/>
          </a:p>
        </p:txBody>
      </p:sp>
    </p:spTree>
    <p:extLst>
      <p:ext uri="{BB962C8B-B14F-4D97-AF65-F5344CB8AC3E}">
        <p14:creationId xmlns:p14="http://schemas.microsoft.com/office/powerpoint/2010/main" val="389999886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9" y="1189177"/>
            <a:ext cx="11653523" cy="5241115"/>
          </a:xfrm>
        </p:spPr>
        <p:txBody>
          <a:bodyPr/>
          <a:lstStyle/>
          <a:p>
            <a:r>
              <a:rPr lang="en-US" dirty="0"/>
              <a:t>Global Databases</a:t>
            </a:r>
          </a:p>
          <a:p>
            <a:pPr lvl="1"/>
            <a:r>
              <a:rPr lang="en-US" dirty="0"/>
              <a:t>Replicate data across Azure regions</a:t>
            </a:r>
          </a:p>
          <a:p>
            <a:pPr lvl="1"/>
            <a:r>
              <a:rPr lang="en-US" dirty="0"/>
              <a:t>Multiple consistency levels</a:t>
            </a:r>
          </a:p>
          <a:p>
            <a:pPr lvl="1"/>
            <a:r>
              <a:rPr lang="en-US" dirty="0"/>
              <a:t>Policy driven failover</a:t>
            </a:r>
          </a:p>
          <a:p>
            <a:pPr lvl="1"/>
            <a:r>
              <a:rPr lang="en-US" dirty="0"/>
              <a:t>Preview – sign-up required</a:t>
            </a:r>
          </a:p>
          <a:p>
            <a:r>
              <a:rPr lang="en-US" dirty="0"/>
              <a:t>Native support for MongoDB protocol</a:t>
            </a:r>
          </a:p>
          <a:p>
            <a:pPr lvl="1"/>
            <a:r>
              <a:rPr lang="en-US" dirty="0"/>
              <a:t>Use existing Apache MongoDB APIs and drivers</a:t>
            </a:r>
          </a:p>
          <a:p>
            <a:r>
              <a:rPr lang="en-US" dirty="0"/>
              <a:t>New pricing &amp; collection scaling options</a:t>
            </a:r>
          </a:p>
          <a:p>
            <a:pPr lvl="1"/>
            <a:r>
              <a:rPr lang="en-US" dirty="0"/>
              <a:t>Indexed storage billed on GBs stored per hour</a:t>
            </a:r>
          </a:p>
          <a:p>
            <a:pPr lvl="1"/>
            <a:r>
              <a:rPr lang="en-US" dirty="0"/>
              <a:t>Throughput billed on level reserved</a:t>
            </a:r>
          </a:p>
          <a:p>
            <a:pPr lvl="1"/>
            <a:r>
              <a:rPr lang="en-US" dirty="0" err="1"/>
              <a:t>Partioned</a:t>
            </a:r>
            <a:r>
              <a:rPr lang="en-US" dirty="0"/>
              <a:t> collections for high volume (volume &amp; throughput)</a:t>
            </a:r>
          </a:p>
        </p:txBody>
      </p:sp>
      <p:sp>
        <p:nvSpPr>
          <p:cNvPr id="3" name="Title 2"/>
          <p:cNvSpPr>
            <a:spLocks noGrp="1"/>
          </p:cNvSpPr>
          <p:nvPr>
            <p:ph type="title"/>
          </p:nvPr>
        </p:nvSpPr>
        <p:spPr/>
        <p:txBody>
          <a:bodyPr/>
          <a:lstStyle/>
          <a:p>
            <a:r>
              <a:rPr lang="en-US" dirty="0"/>
              <a:t>DocumentDB</a:t>
            </a:r>
          </a:p>
        </p:txBody>
      </p:sp>
      <p:sp>
        <p:nvSpPr>
          <p:cNvPr id="4" name="TextBox 3"/>
          <p:cNvSpPr txBox="1"/>
          <p:nvPr/>
        </p:nvSpPr>
        <p:spPr>
          <a:xfrm>
            <a:off x="3496734" y="6510867"/>
            <a:ext cx="8942496" cy="449354"/>
          </a:xfrm>
          <a:prstGeom prst="rect">
            <a:avLst/>
          </a:prstGeom>
          <a:noFill/>
        </p:spPr>
        <p:txBody>
          <a:bodyPr wrap="square" lIns="182880" tIns="146304" rIns="182880" bIns="146304" rtlCol="0">
            <a:spAutoFit/>
          </a:bodyPr>
          <a:lstStyle/>
          <a:p>
            <a:r>
              <a:rPr lang="en-US" sz="1000" dirty="0">
                <a:gradFill>
                  <a:gsLst>
                    <a:gs pos="2917">
                      <a:schemeClr val="tx1"/>
                    </a:gs>
                    <a:gs pos="30000">
                      <a:schemeClr val="tx1"/>
                    </a:gs>
                  </a:gsLst>
                  <a:lin ang="5400000" scaled="0"/>
                </a:gradFill>
              </a:rPr>
              <a:t>More Info: </a:t>
            </a:r>
            <a:r>
              <a:rPr lang="en-US" sz="1000" dirty="0">
                <a:hlinkClick r:id="rId3"/>
              </a:rPr>
              <a:t>https://azure.microsoft.com/en-us/blog/documentdb-goes-planet-scale-with-global-databases-new-pricing-and-more-developer-choices/</a:t>
            </a:r>
            <a:r>
              <a:rPr lang="en-US" sz="1000" dirty="0"/>
              <a:t> </a:t>
            </a:r>
          </a:p>
        </p:txBody>
      </p:sp>
    </p:spTree>
    <p:extLst>
      <p:ext uri="{BB962C8B-B14F-4D97-AF65-F5344CB8AC3E}">
        <p14:creationId xmlns:p14="http://schemas.microsoft.com/office/powerpoint/2010/main" val="54940037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en-US" dirty="0"/>
          </a:p>
        </p:txBody>
      </p:sp>
      <p:sp>
        <p:nvSpPr>
          <p:cNvPr id="3" name="Title 2"/>
          <p:cNvSpPr>
            <a:spLocks noGrp="1"/>
          </p:cNvSpPr>
          <p:nvPr>
            <p:ph type="title"/>
          </p:nvPr>
        </p:nvSpPr>
        <p:spPr>
          <a:xfrm>
            <a:off x="374748" y="1318348"/>
            <a:ext cx="9976363" cy="917445"/>
          </a:xfrm>
        </p:spPr>
        <p:txBody>
          <a:bodyPr/>
          <a:lstStyle/>
          <a:p>
            <a:r>
              <a:rPr lang="en-US" dirty="0"/>
              <a:t>Key Scenarios to Get Started with Microsoft Azure</a:t>
            </a:r>
          </a:p>
        </p:txBody>
      </p:sp>
    </p:spTree>
    <p:extLst>
      <p:ext uri="{BB962C8B-B14F-4D97-AF65-F5344CB8AC3E}">
        <p14:creationId xmlns:p14="http://schemas.microsoft.com/office/powerpoint/2010/main" val="8962248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77723" y="5576241"/>
            <a:ext cx="8065819" cy="917445"/>
          </a:xfrm>
        </p:spPr>
        <p:txBody>
          <a:bodyPr>
            <a:noAutofit/>
          </a:bodyPr>
          <a:lstStyle/>
          <a:p>
            <a:r>
              <a:rPr lang="en-US" sz="4000" dirty="0"/>
              <a:t>Key Scenarios to get started with Microsoft Azure</a:t>
            </a:r>
          </a:p>
        </p:txBody>
      </p:sp>
      <p:sp>
        <p:nvSpPr>
          <p:cNvPr id="62" name="Freeform 61"/>
          <p:cNvSpPr/>
          <p:nvPr/>
        </p:nvSpPr>
        <p:spPr bwMode="auto">
          <a:xfrm flipH="1" flipV="1">
            <a:off x="2725475" y="2748491"/>
            <a:ext cx="3654061" cy="70995"/>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63" name="Freeform 62"/>
          <p:cNvSpPr/>
          <p:nvPr/>
        </p:nvSpPr>
        <p:spPr bwMode="auto">
          <a:xfrm flipH="1" flipV="1">
            <a:off x="2795090" y="4114704"/>
            <a:ext cx="3697223" cy="16775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9" name="Group 8"/>
          <p:cNvGrpSpPr>
            <a:grpSpLocks noChangeAspect="1"/>
          </p:cNvGrpSpPr>
          <p:nvPr/>
        </p:nvGrpSpPr>
        <p:grpSpPr>
          <a:xfrm>
            <a:off x="1356689" y="141784"/>
            <a:ext cx="1801267" cy="4989610"/>
            <a:chOff x="2067582" y="44848"/>
            <a:chExt cx="1834547" cy="5062474"/>
          </a:xfrm>
        </p:grpSpPr>
        <p:sp>
          <p:nvSpPr>
            <p:cNvPr id="5" name="Rounded Rectangle 4"/>
            <p:cNvSpPr/>
            <p:nvPr/>
          </p:nvSpPr>
          <p:spPr bwMode="auto">
            <a:xfrm rot="5400000">
              <a:off x="436196" y="2166707"/>
              <a:ext cx="4572001" cy="1309230"/>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97136" y="44848"/>
              <a:ext cx="1604993" cy="4852996"/>
              <a:chOff x="2297136" y="44848"/>
              <a:chExt cx="1604993" cy="4852996"/>
            </a:xfrm>
          </p:grpSpPr>
          <p:grpSp>
            <p:nvGrpSpPr>
              <p:cNvPr id="4" name="Group 3"/>
              <p:cNvGrpSpPr/>
              <p:nvPr/>
            </p:nvGrpSpPr>
            <p:grpSpPr>
              <a:xfrm>
                <a:off x="2297136" y="762000"/>
                <a:ext cx="838200" cy="955408"/>
                <a:chOff x="5899314" y="2304171"/>
                <a:chExt cx="838200" cy="955408"/>
              </a:xfrm>
            </p:grpSpPr>
            <p:pic>
              <p:nvPicPr>
                <p:cNvPr id="24" name="Picture 23"/>
                <p:cNvPicPr>
                  <a:picLocks noChangeAspect="1"/>
                </p:cNvPicPr>
                <p:nvPr>
                  <p:custDataLst>
                    <p:custData r:id="rId3"/>
                  </p:custDataLst>
                </p:nvPr>
              </p:nvPicPr>
              <p:blipFill>
                <a:blip r:embed="rId6"/>
                <a:stretch>
                  <a:fillRect/>
                </a:stretch>
              </p:blipFill>
              <p:spPr>
                <a:xfrm>
                  <a:off x="5975443" y="2304171"/>
                  <a:ext cx="699995" cy="735892"/>
                </a:xfrm>
                <a:prstGeom prst="rect">
                  <a:avLst/>
                </a:prstGeom>
              </p:spPr>
            </p:pic>
            <p:sp>
              <p:nvSpPr>
                <p:cNvPr id="35" name="TextBox 77"/>
                <p:cNvSpPr txBox="1"/>
                <p:nvPr/>
              </p:nvSpPr>
              <p:spPr>
                <a:xfrm>
                  <a:off x="5899314" y="3062849"/>
                  <a:ext cx="838200" cy="196730"/>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FFFFFF"/>
                      </a:solidFill>
                    </a:rPr>
                    <a:t>Production</a:t>
                  </a:r>
                </a:p>
              </p:txBody>
            </p:sp>
          </p:grpSp>
          <p:grpSp>
            <p:nvGrpSpPr>
              <p:cNvPr id="43" name="Group 42"/>
              <p:cNvGrpSpPr/>
              <p:nvPr/>
            </p:nvGrpSpPr>
            <p:grpSpPr>
              <a:xfrm>
                <a:off x="2373265" y="2335469"/>
                <a:ext cx="699995" cy="956054"/>
                <a:chOff x="5975443" y="2304171"/>
                <a:chExt cx="699995" cy="956054"/>
              </a:xfrm>
            </p:grpSpPr>
            <p:pic>
              <p:nvPicPr>
                <p:cNvPr id="44" name="Picture 43"/>
                <p:cNvPicPr>
                  <a:picLocks noChangeAspect="1"/>
                </p:cNvPicPr>
                <p:nvPr>
                  <p:custDataLst>
                    <p:custData r:id="rId2"/>
                  </p:custDataLst>
                </p:nvPr>
              </p:nvPicPr>
              <p:blipFill>
                <a:blip r:embed="rId6"/>
                <a:stretch>
                  <a:fillRect/>
                </a:stretch>
              </p:blipFill>
              <p:spPr>
                <a:xfrm>
                  <a:off x="5975443" y="2304171"/>
                  <a:ext cx="699995" cy="735892"/>
                </a:xfrm>
                <a:prstGeom prst="rect">
                  <a:avLst/>
                </a:prstGeom>
              </p:spPr>
            </p:pic>
            <p:sp>
              <p:nvSpPr>
                <p:cNvPr id="45" name="TextBox 77"/>
                <p:cNvSpPr txBox="1"/>
                <p:nvPr/>
              </p:nvSpPr>
              <p:spPr>
                <a:xfrm>
                  <a:off x="6038991" y="3063494"/>
                  <a:ext cx="572898" cy="196731"/>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FFFFFF"/>
                      </a:solidFill>
                    </a:rPr>
                    <a:t>Staging</a:t>
                  </a:r>
                </a:p>
              </p:txBody>
            </p:sp>
          </p:grpSp>
          <p:grpSp>
            <p:nvGrpSpPr>
              <p:cNvPr id="46" name="Group 45"/>
              <p:cNvGrpSpPr/>
              <p:nvPr/>
            </p:nvGrpSpPr>
            <p:grpSpPr>
              <a:xfrm>
                <a:off x="2360613" y="3945048"/>
                <a:ext cx="844514" cy="952796"/>
                <a:chOff x="5962791" y="2304171"/>
                <a:chExt cx="844514" cy="952796"/>
              </a:xfrm>
            </p:grpSpPr>
            <p:pic>
              <p:nvPicPr>
                <p:cNvPr id="47" name="Picture 46"/>
                <p:cNvPicPr>
                  <a:picLocks noChangeAspect="1"/>
                </p:cNvPicPr>
                <p:nvPr>
                  <p:custDataLst>
                    <p:custData r:id="rId1"/>
                  </p:custDataLst>
                </p:nvPr>
              </p:nvPicPr>
              <p:blipFill>
                <a:blip r:embed="rId6"/>
                <a:stretch>
                  <a:fillRect/>
                </a:stretch>
              </p:blipFill>
              <p:spPr>
                <a:xfrm>
                  <a:off x="5975443" y="2304171"/>
                  <a:ext cx="699995" cy="735892"/>
                </a:xfrm>
                <a:prstGeom prst="rect">
                  <a:avLst/>
                </a:prstGeom>
              </p:spPr>
            </p:pic>
            <p:sp>
              <p:nvSpPr>
                <p:cNvPr id="48" name="TextBox 77"/>
                <p:cNvSpPr txBox="1"/>
                <p:nvPr/>
              </p:nvSpPr>
              <p:spPr>
                <a:xfrm>
                  <a:off x="5962791" y="3060236"/>
                  <a:ext cx="844514" cy="196731"/>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FFFFFF"/>
                      </a:solidFill>
                    </a:rPr>
                    <a:t>Dev/Test</a:t>
                  </a:r>
                </a:p>
              </p:txBody>
            </p:sp>
          </p:grpSp>
          <p:pic>
            <p:nvPicPr>
              <p:cNvPr id="56" name="Picture 55"/>
              <p:cNvPicPr>
                <a:picLocks noChangeAspect="1"/>
              </p:cNvPicPr>
              <p:nvPr/>
            </p:nvPicPr>
            <p:blipFill>
              <a:blip r:embed="rId7"/>
              <a:stretch>
                <a:fillRect/>
              </a:stretch>
            </p:blipFill>
            <p:spPr>
              <a:xfrm>
                <a:off x="2589165" y="1854214"/>
                <a:ext cx="331740" cy="357258"/>
              </a:xfrm>
              <a:prstGeom prst="rect">
                <a:avLst/>
              </a:prstGeom>
            </p:spPr>
          </p:pic>
          <p:pic>
            <p:nvPicPr>
              <p:cNvPr id="57" name="Picture 56"/>
              <p:cNvPicPr>
                <a:picLocks noChangeAspect="1"/>
              </p:cNvPicPr>
              <p:nvPr/>
            </p:nvPicPr>
            <p:blipFill>
              <a:blip r:embed="rId7"/>
              <a:stretch>
                <a:fillRect/>
              </a:stretch>
            </p:blipFill>
            <p:spPr>
              <a:xfrm>
                <a:off x="2556326" y="3424909"/>
                <a:ext cx="331740" cy="357258"/>
              </a:xfrm>
              <a:prstGeom prst="rect">
                <a:avLst/>
              </a:prstGeom>
            </p:spPr>
          </p:pic>
          <p:pic>
            <p:nvPicPr>
              <p:cNvPr id="2" name="Picture 1"/>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063929" y="44848"/>
                <a:ext cx="838200" cy="838200"/>
              </a:xfrm>
              <a:prstGeom prst="rect">
                <a:avLst/>
              </a:prstGeom>
              <a:noFill/>
              <a:ln>
                <a:noFill/>
              </a:ln>
              <a:effectLst>
                <a:outerShdw blurRad="50800" dist="38100" dir="5400000" algn="t" rotWithShape="0">
                  <a:schemeClr val="bg1">
                    <a:alpha val="40000"/>
                  </a:schemeClr>
                </a:outerShdw>
              </a:effectLst>
            </p:spPr>
          </p:pic>
        </p:grpSp>
      </p:grpSp>
      <p:sp>
        <p:nvSpPr>
          <p:cNvPr id="64" name="Freeform 63"/>
          <p:cNvSpPr/>
          <p:nvPr/>
        </p:nvSpPr>
        <p:spPr bwMode="auto">
          <a:xfrm rot="5400000" flipH="1">
            <a:off x="5734210" y="3527715"/>
            <a:ext cx="1469017" cy="47189"/>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65" name="TextBox 77"/>
          <p:cNvSpPr txBox="1"/>
          <p:nvPr/>
        </p:nvSpPr>
        <p:spPr>
          <a:xfrm>
            <a:off x="4340556" y="4020452"/>
            <a:ext cx="1015693"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Test branch</a:t>
            </a:r>
          </a:p>
        </p:txBody>
      </p:sp>
      <p:sp>
        <p:nvSpPr>
          <p:cNvPr id="66" name="TextBox 77"/>
          <p:cNvSpPr txBox="1"/>
          <p:nvPr/>
        </p:nvSpPr>
        <p:spPr>
          <a:xfrm>
            <a:off x="4254039" y="2881153"/>
            <a:ext cx="118872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Master branch</a:t>
            </a:r>
          </a:p>
        </p:txBody>
      </p:sp>
      <p:sp>
        <p:nvSpPr>
          <p:cNvPr id="67" name="Freeform 66"/>
          <p:cNvSpPr/>
          <p:nvPr/>
        </p:nvSpPr>
        <p:spPr bwMode="auto">
          <a:xfrm rot="10800000" flipH="1">
            <a:off x="6493308" y="2771089"/>
            <a:ext cx="2298162" cy="4571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12" name="Group 11"/>
          <p:cNvGrpSpPr/>
          <p:nvPr/>
        </p:nvGrpSpPr>
        <p:grpSpPr>
          <a:xfrm>
            <a:off x="8672742" y="1338782"/>
            <a:ext cx="2604123" cy="1861650"/>
            <a:chOff x="7736923" y="1143000"/>
            <a:chExt cx="2604492" cy="1861914"/>
          </a:xfrm>
        </p:grpSpPr>
        <p:pic>
          <p:nvPicPr>
            <p:cNvPr id="6" name="Picture 5"/>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913663" y="2224624"/>
              <a:ext cx="780290" cy="780290"/>
            </a:xfrm>
            <a:prstGeom prst="rect">
              <a:avLst/>
            </a:prstGeom>
          </p:spPr>
        </p:pic>
        <p:pic>
          <p:nvPicPr>
            <p:cNvPr id="58" name="Picture 57"/>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877435" y="1143000"/>
              <a:ext cx="663637" cy="556207"/>
            </a:xfrm>
            <a:prstGeom prst="rect">
              <a:avLst/>
            </a:prstGeom>
            <a:effectLst>
              <a:outerShdw blurRad="50800" dist="50800" dir="5400000" algn="ctr" rotWithShape="0">
                <a:srgbClr val="0072C6"/>
              </a:outerShdw>
            </a:effectLst>
          </p:spPr>
        </p:pic>
        <p:sp>
          <p:nvSpPr>
            <p:cNvPr id="59" name="TextBox 77"/>
            <p:cNvSpPr txBox="1"/>
            <p:nvPr/>
          </p:nvSpPr>
          <p:spPr>
            <a:xfrm>
              <a:off x="8317809" y="1166683"/>
              <a:ext cx="572898" cy="19392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Build</a:t>
              </a:r>
            </a:p>
          </p:txBody>
        </p:sp>
        <p:sp>
          <p:nvSpPr>
            <p:cNvPr id="60" name="TextBox 77"/>
            <p:cNvSpPr txBox="1"/>
            <p:nvPr/>
          </p:nvSpPr>
          <p:spPr>
            <a:xfrm>
              <a:off x="8627465" y="2437194"/>
              <a:ext cx="1713950" cy="19392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Visual Studio Online</a:t>
              </a:r>
            </a:p>
          </p:txBody>
        </p:sp>
        <p:sp>
          <p:nvSpPr>
            <p:cNvPr id="61" name="TextBox 77"/>
            <p:cNvSpPr txBox="1"/>
            <p:nvPr/>
          </p:nvSpPr>
          <p:spPr>
            <a:xfrm>
              <a:off x="8751949" y="2660921"/>
              <a:ext cx="780775" cy="19392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b="1" spc="-50" dirty="0">
                  <a:solidFill>
                    <a:srgbClr val="002060"/>
                  </a:solidFill>
                </a:rPr>
                <a:t>GIT / TFS</a:t>
              </a:r>
            </a:p>
          </p:txBody>
        </p:sp>
        <p:sp>
          <p:nvSpPr>
            <p:cNvPr id="7" name="Arc 6"/>
            <p:cNvSpPr/>
            <p:nvPr/>
          </p:nvSpPr>
          <p:spPr>
            <a:xfrm rot="15298052">
              <a:off x="7516436" y="1720248"/>
              <a:ext cx="1075877" cy="634904"/>
            </a:xfrm>
            <a:prstGeom prst="arc">
              <a:avLst>
                <a:gd name="adj1" fmla="val 13619450"/>
                <a:gd name="adj2" fmla="val 20527924"/>
              </a:avLst>
            </a:prstGeom>
            <a:ln>
              <a:solidFill>
                <a:schemeClr val="tx1"/>
              </a:solidFill>
              <a:headEnd type="stealth" w="sm"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343434"/>
                </a:solidFill>
              </a:endParaRPr>
            </a:p>
          </p:txBody>
        </p:sp>
        <p:sp>
          <p:nvSpPr>
            <p:cNvPr id="68" name="Arc 67"/>
            <p:cNvSpPr/>
            <p:nvPr/>
          </p:nvSpPr>
          <p:spPr>
            <a:xfrm rot="15504807" flipV="1">
              <a:off x="8108695" y="1556979"/>
              <a:ext cx="934584" cy="558903"/>
            </a:xfrm>
            <a:prstGeom prst="arc">
              <a:avLst>
                <a:gd name="adj1" fmla="val 11645508"/>
                <a:gd name="adj2" fmla="val 20702189"/>
              </a:avLst>
            </a:prstGeom>
            <a:ln>
              <a:solidFill>
                <a:schemeClr val="tx1"/>
              </a:solidFill>
              <a:headEnd type="none"/>
              <a:tailEnd type="stealth" w="sm" len="lg"/>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rgbClr val="343434"/>
                </a:solidFill>
              </a:endParaRPr>
            </a:p>
          </p:txBody>
        </p:sp>
      </p:grpSp>
      <p:sp>
        <p:nvSpPr>
          <p:cNvPr id="71" name="TextBox 70"/>
          <p:cNvSpPr txBox="1"/>
          <p:nvPr/>
        </p:nvSpPr>
        <p:spPr>
          <a:xfrm>
            <a:off x="2784437" y="1056197"/>
            <a:ext cx="5880403" cy="794023"/>
          </a:xfrm>
          <a:prstGeom prst="rect">
            <a:avLst/>
          </a:prstGeom>
          <a:noFill/>
        </p:spPr>
        <p:txBody>
          <a:bodyPr wrap="none" lIns="182854" tIns="146284" rIns="182854" bIns="146284" rtlCol="0">
            <a:spAutoFit/>
          </a:bodyPr>
          <a:lstStyle/>
          <a:p>
            <a:pPr defTabSz="896386">
              <a:lnSpc>
                <a:spcPct val="90000"/>
              </a:lnSpc>
              <a:spcAft>
                <a:spcPts val="600"/>
              </a:spcAft>
            </a:pPr>
            <a:r>
              <a:rPr lang="en-US" sz="3600" kern="0" dirty="0">
                <a:solidFill>
                  <a:srgbClr val="002060"/>
                </a:solidFill>
              </a:rPr>
              <a:t>Full Dev/Test environments </a:t>
            </a:r>
          </a:p>
        </p:txBody>
      </p:sp>
      <p:grpSp>
        <p:nvGrpSpPr>
          <p:cNvPr id="13" name="Group 12"/>
          <p:cNvGrpSpPr>
            <a:grpSpLocks noChangeAspect="1"/>
          </p:cNvGrpSpPr>
          <p:nvPr/>
        </p:nvGrpSpPr>
        <p:grpSpPr>
          <a:xfrm>
            <a:off x="8296540" y="3200433"/>
            <a:ext cx="1989867" cy="1930989"/>
            <a:chOff x="8278805" y="3271489"/>
            <a:chExt cx="1990149" cy="1931264"/>
          </a:xfrm>
        </p:grpSpPr>
        <p:grpSp>
          <p:nvGrpSpPr>
            <p:cNvPr id="10" name="Group 9"/>
            <p:cNvGrpSpPr>
              <a:grpSpLocks noChangeAspect="1"/>
            </p:cNvGrpSpPr>
            <p:nvPr/>
          </p:nvGrpSpPr>
          <p:grpSpPr>
            <a:xfrm>
              <a:off x="8278805" y="3271489"/>
              <a:ext cx="1990149" cy="1931264"/>
              <a:chOff x="8266689" y="3078548"/>
              <a:chExt cx="1990149" cy="1931264"/>
            </a:xfrm>
          </p:grpSpPr>
          <p:grpSp>
            <p:nvGrpSpPr>
              <p:cNvPr id="49" name="Group 48"/>
              <p:cNvGrpSpPr>
                <a:grpSpLocks noChangeAspect="1"/>
              </p:cNvGrpSpPr>
              <p:nvPr/>
            </p:nvGrpSpPr>
            <p:grpSpPr>
              <a:xfrm>
                <a:off x="8266689" y="3078548"/>
                <a:ext cx="1990149" cy="1763514"/>
                <a:chOff x="685800" y="3317319"/>
                <a:chExt cx="3132178" cy="2775489"/>
              </a:xfrm>
            </p:grpSpPr>
            <p:sp>
              <p:nvSpPr>
                <p:cNvPr id="50" name="Right Arrow 49"/>
                <p:cNvSpPr/>
                <p:nvPr/>
              </p:nvSpPr>
              <p:spPr>
                <a:xfrm rot="16200000">
                  <a:off x="1330871" y="4396659"/>
                  <a:ext cx="2590415" cy="431736"/>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896386"/>
                  <a:endParaRPr lang="en-US" sz="1200" dirty="0" err="1">
                    <a:solidFill>
                      <a:srgbClr val="FFFFFF"/>
                    </a:solidFill>
                  </a:endParaRPr>
                </a:p>
              </p:txBody>
            </p:sp>
            <p:sp>
              <p:nvSpPr>
                <p:cNvPr id="51" name="Right Arrow 50"/>
                <p:cNvSpPr/>
                <p:nvPr/>
              </p:nvSpPr>
              <p:spPr>
                <a:xfrm rot="16200000">
                  <a:off x="578251" y="4400541"/>
                  <a:ext cx="2590221" cy="424174"/>
                </a:xfrm>
                <a:prstGeom prst="rightArrow">
                  <a:avLst>
                    <a:gd name="adj1" fmla="val 50000"/>
                    <a:gd name="adj2" fmla="val 73537"/>
                  </a:avLst>
                </a:prstGeom>
                <a:solidFill>
                  <a:srgbClr val="00B0F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27" tIns="91427" rIns="91427"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r" defTabSz="896386"/>
                  <a:endParaRPr lang="en-US" sz="1200" dirty="0" err="1">
                    <a:solidFill>
                      <a:srgbClr val="FFFFFF"/>
                    </a:solidFill>
                  </a:endParaRPr>
                </a:p>
              </p:txBody>
            </p:sp>
            <p:pic>
              <p:nvPicPr>
                <p:cNvPr id="53" name="Picture 52"/>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685800" y="5029200"/>
                  <a:ext cx="3132178" cy="1063608"/>
                </a:xfrm>
                <a:prstGeom prst="rect">
                  <a:avLst/>
                </a:prstGeom>
              </p:spPr>
            </p:pic>
          </p:grpSp>
          <p:sp>
            <p:nvSpPr>
              <p:cNvPr id="69" name="TextBox 77"/>
              <p:cNvSpPr txBox="1"/>
              <p:nvPr/>
            </p:nvSpPr>
            <p:spPr>
              <a:xfrm rot="16200000">
                <a:off x="8909891" y="3484454"/>
                <a:ext cx="711037" cy="193926"/>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Check-in</a:t>
                </a:r>
              </a:p>
            </p:txBody>
          </p:sp>
          <p:sp>
            <p:nvSpPr>
              <p:cNvPr id="70" name="TextBox 77"/>
              <p:cNvSpPr txBox="1"/>
              <p:nvPr/>
            </p:nvSpPr>
            <p:spPr>
              <a:xfrm>
                <a:off x="8730486" y="4815885"/>
                <a:ext cx="1015837" cy="193927"/>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Developers</a:t>
                </a:r>
              </a:p>
            </p:txBody>
          </p:sp>
        </p:grpSp>
        <p:pic>
          <p:nvPicPr>
            <p:cNvPr id="11" name="Picture 10"/>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9333327" y="4139184"/>
              <a:ext cx="356616" cy="356616"/>
            </a:xfrm>
            <a:prstGeom prst="rect">
              <a:avLst/>
            </a:prstGeom>
            <a:solidFill>
              <a:schemeClr val="bg1"/>
            </a:solidFill>
          </p:spPr>
        </p:pic>
        <p:pic>
          <p:nvPicPr>
            <p:cNvPr id="55" name="Picture 54"/>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8860125" y="4139184"/>
              <a:ext cx="356616" cy="356616"/>
            </a:xfrm>
            <a:prstGeom prst="rect">
              <a:avLst/>
            </a:prstGeom>
            <a:solidFill>
              <a:schemeClr val="bg1"/>
            </a:solidFill>
          </p:spPr>
        </p:pic>
      </p:grpSp>
    </p:spTree>
    <p:extLst>
      <p:ext uri="{BB962C8B-B14F-4D97-AF65-F5344CB8AC3E}">
        <p14:creationId xmlns:p14="http://schemas.microsoft.com/office/powerpoint/2010/main" val="46224174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 name="White Background"/>
          <p:cNvSpPr/>
          <p:nvPr/>
        </p:nvSpPr>
        <p:spPr bwMode="auto">
          <a:xfrm>
            <a:off x="2" y="5256456"/>
            <a:ext cx="12192000" cy="160105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47" name="Icon" descr="Ones-and-zeroes2.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6979" y="4928345"/>
            <a:ext cx="2714605" cy="1972116"/>
          </a:xfrm>
          <a:prstGeom prst="rect">
            <a:avLst/>
          </a:prstGeom>
        </p:spPr>
      </p:pic>
      <p:sp>
        <p:nvSpPr>
          <p:cNvPr id="93" name="Rectangle 92"/>
          <p:cNvSpPr/>
          <p:nvPr/>
        </p:nvSpPr>
        <p:spPr bwMode="auto">
          <a:xfrm>
            <a:off x="4267460" y="3911932"/>
            <a:ext cx="3392672" cy="1004809"/>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9"/>
          <p:cNvSpPr>
            <a:spLocks noChangeAspect="1"/>
          </p:cNvSpPr>
          <p:nvPr/>
        </p:nvSpPr>
        <p:spPr bwMode="auto">
          <a:xfrm>
            <a:off x="6650162" y="228507"/>
            <a:ext cx="5191217" cy="2760545"/>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tx1">
              <a:lumMod val="85000"/>
            </a:schemeClr>
          </a:solidFill>
          <a:ln w="31750">
            <a:solidFill>
              <a:srgbClr val="0078D7"/>
            </a:solidFill>
          </a:ln>
        </p:spPr>
        <p:txBody>
          <a:bodyPr vert="horz" wrap="square" lIns="87867" tIns="43934" rIns="87867" bIns="43934" numCol="1" anchor="t" anchorCtr="0" compatLnSpc="1">
            <a:prstTxWarp prst="textNoShape">
              <a:avLst/>
            </a:prstTxWarp>
          </a:bodyPr>
          <a:lstStyle/>
          <a:p>
            <a:pPr defTabSz="896181">
              <a:defRPr/>
            </a:pPr>
            <a:endParaRPr lang="en-US" sz="1729" kern="0">
              <a:solidFill>
                <a:srgbClr val="505050"/>
              </a:solidFill>
            </a:endParaRPr>
          </a:p>
        </p:txBody>
      </p:sp>
      <p:sp>
        <p:nvSpPr>
          <p:cNvPr id="4" name="Rectangle 3"/>
          <p:cNvSpPr/>
          <p:nvPr/>
        </p:nvSpPr>
        <p:spPr>
          <a:xfrm>
            <a:off x="9515788" y="1141428"/>
            <a:ext cx="2522014"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192"/>
            <a:r>
              <a:rPr lang="en-US" sz="2745" kern="0" dirty="0">
                <a:gradFill>
                  <a:gsLst>
                    <a:gs pos="0">
                      <a:srgbClr val="0078D7"/>
                    </a:gs>
                    <a:gs pos="100000">
                      <a:srgbClr val="0078D7"/>
                    </a:gs>
                  </a:gsLst>
                  <a:lin ang="5400000" scaled="0"/>
                </a:gradFill>
              </a:rPr>
              <a:t>Microsoft Azure</a:t>
            </a:r>
          </a:p>
        </p:txBody>
      </p:sp>
      <p:sp>
        <p:nvSpPr>
          <p:cNvPr id="11" name="Flowchart: Alternate Process 10"/>
          <p:cNvSpPr/>
          <p:nvPr/>
        </p:nvSpPr>
        <p:spPr>
          <a:xfrm>
            <a:off x="381811" y="990946"/>
            <a:ext cx="3833144" cy="2263728"/>
          </a:xfrm>
          <a:prstGeom prst="flowChartAlternateProcess">
            <a:avLst/>
          </a:prstGeom>
          <a:noFill/>
          <a:ln w="57150" cap="flat" cmpd="sng" algn="ctr">
            <a:solidFill>
              <a:srgbClr val="FFFFFF"/>
            </a:solidFill>
            <a:prstDash val="solid"/>
            <a:miter lim="800000"/>
          </a:ln>
          <a:effectLst/>
        </p:spPr>
        <p:txBody>
          <a:bodyPr rtlCol="0" anchor="ctr"/>
          <a:lstStyle/>
          <a:p>
            <a:pPr algn="ctr" defTabSz="896214">
              <a:defRPr/>
            </a:pPr>
            <a:r>
              <a:rPr lang="en-US" sz="1765" kern="0" dirty="0">
                <a:solidFill>
                  <a:srgbClr val="FFFFFF"/>
                </a:solidFill>
                <a:latin typeface="Segoe UI"/>
              </a:rPr>
              <a:t> </a:t>
            </a:r>
          </a:p>
        </p:txBody>
      </p:sp>
      <p:sp>
        <p:nvSpPr>
          <p:cNvPr id="12" name="TextBox 11"/>
          <p:cNvSpPr txBox="1"/>
          <p:nvPr/>
        </p:nvSpPr>
        <p:spPr>
          <a:xfrm>
            <a:off x="548273" y="2474515"/>
            <a:ext cx="1202297" cy="646240"/>
          </a:xfrm>
          <a:prstGeom prst="rect">
            <a:avLst/>
          </a:prstGeom>
          <a:noFill/>
        </p:spPr>
        <p:txBody>
          <a:bodyPr wrap="square" rtlCol="0">
            <a:spAutoFit/>
          </a:bodyPr>
          <a:lstStyle/>
          <a:p>
            <a:pPr defTabSz="896214">
              <a:defRPr/>
            </a:pPr>
            <a:r>
              <a:rPr lang="en-US" sz="1765" kern="0" dirty="0">
                <a:solidFill>
                  <a:srgbClr val="FFFFFF"/>
                </a:solidFill>
              </a:rPr>
              <a:t>Corporate </a:t>
            </a:r>
          </a:p>
          <a:p>
            <a:pPr defTabSz="896214">
              <a:defRPr/>
            </a:pPr>
            <a:r>
              <a:rPr lang="en-US" sz="1765" kern="0" dirty="0">
                <a:solidFill>
                  <a:srgbClr val="FFFFFF"/>
                </a:solidFill>
              </a:rPr>
              <a:t>Network</a:t>
            </a:r>
          </a:p>
        </p:txBody>
      </p:sp>
      <p:sp>
        <p:nvSpPr>
          <p:cNvPr id="13" name="TextBox 12"/>
          <p:cNvSpPr txBox="1"/>
          <p:nvPr/>
        </p:nvSpPr>
        <p:spPr>
          <a:xfrm>
            <a:off x="716291" y="1079509"/>
            <a:ext cx="2522179" cy="531737"/>
          </a:xfrm>
          <a:prstGeom prst="rect">
            <a:avLst/>
          </a:prstGeom>
          <a:noFill/>
        </p:spPr>
        <p:txBody>
          <a:bodyPr wrap="square" rtlCol="0">
            <a:spAutoFit/>
          </a:bodyPr>
          <a:lstStyle/>
          <a:p>
            <a:pPr algn="r" defTabSz="896214">
              <a:defRPr/>
            </a:pPr>
            <a:r>
              <a:rPr lang="en-US" sz="1400" kern="0" dirty="0">
                <a:solidFill>
                  <a:srgbClr val="00B0F0"/>
                </a:solidFill>
              </a:rPr>
              <a:t>Microsoft SQL Server </a:t>
            </a:r>
          </a:p>
          <a:p>
            <a:pPr algn="r" defTabSz="896214">
              <a:defRPr/>
            </a:pPr>
            <a:r>
              <a:rPr lang="en-US" sz="1400" kern="0" dirty="0">
                <a:solidFill>
                  <a:srgbClr val="00B0F0"/>
                </a:solidFill>
              </a:rPr>
              <a:t>VM </a:t>
            </a:r>
          </a:p>
        </p:txBody>
      </p:sp>
      <p:pic>
        <p:nvPicPr>
          <p:cNvPr id="14" name="Picture 13"/>
          <p:cNvPicPr>
            <a:picLocks noChangeAspect="1"/>
          </p:cNvPicPr>
          <p:nvPr/>
        </p:nvPicPr>
        <p:blipFill>
          <a:blip r:embed="rId5">
            <a:biLevel thresh="25000"/>
          </a:blip>
          <a:stretch>
            <a:fillRect/>
          </a:stretch>
        </p:blipFill>
        <p:spPr>
          <a:xfrm>
            <a:off x="635649" y="1712167"/>
            <a:ext cx="517021" cy="802564"/>
          </a:xfrm>
          <a:prstGeom prst="rect">
            <a:avLst/>
          </a:prstGeom>
        </p:spPr>
      </p:pic>
      <p:sp>
        <p:nvSpPr>
          <p:cNvPr id="18" name="TextBox 311"/>
          <p:cNvSpPr txBox="1"/>
          <p:nvPr/>
        </p:nvSpPr>
        <p:spPr>
          <a:xfrm>
            <a:off x="1597377" y="2523894"/>
            <a:ext cx="1607909" cy="551494"/>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Application VM</a:t>
            </a:r>
          </a:p>
        </p:txBody>
      </p:sp>
      <p:sp>
        <p:nvSpPr>
          <p:cNvPr id="23" name="Text Placeholder 1"/>
          <p:cNvSpPr txBox="1">
            <a:spLocks/>
          </p:cNvSpPr>
          <p:nvPr/>
        </p:nvSpPr>
        <p:spPr>
          <a:xfrm>
            <a:off x="38041" y="3573654"/>
            <a:ext cx="6315767" cy="1648047"/>
          </a:xfrm>
          <a:prstGeom prst="rect">
            <a:avLst/>
          </a:prstGeom>
        </p:spPr>
        <p:txBody>
          <a:bodyPr/>
          <a:lst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a:lstStyle>
          <a:p>
            <a:pPr marL="329455" indent="-329455" defTabSz="896171">
              <a:buClr>
                <a:schemeClr val="tx1"/>
              </a:buClr>
            </a:pPr>
            <a:endParaRPr lang="en-US" sz="1800" dirty="0">
              <a:solidFill>
                <a:schemeClr val="tx1"/>
              </a:solidFill>
            </a:endParaRPr>
          </a:p>
        </p:txBody>
      </p:sp>
      <p:sp>
        <p:nvSpPr>
          <p:cNvPr id="24" name="Rectangle 23"/>
          <p:cNvSpPr/>
          <p:nvPr/>
        </p:nvSpPr>
        <p:spPr>
          <a:xfrm>
            <a:off x="4892386" y="1286766"/>
            <a:ext cx="1407758" cy="363946"/>
          </a:xfrm>
          <a:prstGeom prst="rect">
            <a:avLst/>
          </a:prstGeom>
        </p:spPr>
        <p:txBody>
          <a:bodyPr wrap="none">
            <a:spAutoFit/>
          </a:bodyPr>
          <a:lstStyle/>
          <a:p>
            <a:pPr defTabSz="896386">
              <a:buClr>
                <a:schemeClr val="tx1"/>
              </a:buClr>
            </a:pPr>
            <a:r>
              <a:rPr lang="en-US" sz="1765" b="1" kern="0" dirty="0">
                <a:solidFill>
                  <a:sysClr val="windowText" lastClr="000000"/>
                </a:solidFill>
              </a:rPr>
              <a:t>Lift and Shift</a:t>
            </a:r>
            <a:endParaRPr lang="en-US" sz="1765" kern="0" dirty="0">
              <a:solidFill>
                <a:sysClr val="windowText" lastClr="000000"/>
              </a:solidFill>
            </a:endParaRPr>
          </a:p>
        </p:txBody>
      </p:sp>
      <p:sp>
        <p:nvSpPr>
          <p:cNvPr id="25" name="Rectangle 24"/>
          <p:cNvSpPr/>
          <p:nvPr/>
        </p:nvSpPr>
        <p:spPr>
          <a:xfrm>
            <a:off x="7649457" y="3672824"/>
            <a:ext cx="6091961" cy="369279"/>
          </a:xfrm>
          <a:prstGeom prst="rect">
            <a:avLst/>
          </a:prstGeom>
        </p:spPr>
        <p:txBody>
          <a:bodyPr>
            <a:spAutoFit/>
          </a:bodyPr>
          <a:lstStyle/>
          <a:p>
            <a:pPr marL="0" lvl="1" defTabSz="896386">
              <a:buClr>
                <a:schemeClr val="tx1"/>
              </a:buClr>
            </a:pPr>
            <a:r>
              <a:rPr lang="en-US" sz="1765" b="1" kern="0" dirty="0">
                <a:solidFill>
                  <a:sysClr val="windowText" lastClr="000000"/>
                </a:solidFill>
              </a:rPr>
              <a:t>Archive </a:t>
            </a:r>
          </a:p>
        </p:txBody>
      </p:sp>
      <p:pic>
        <p:nvPicPr>
          <p:cNvPr id="26" name="Picture 2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314904" y="1865955"/>
            <a:ext cx="780180" cy="780180"/>
          </a:xfrm>
          <a:prstGeom prst="rect">
            <a:avLst/>
          </a:prstGeom>
        </p:spPr>
      </p:pic>
      <p:grpSp>
        <p:nvGrpSpPr>
          <p:cNvPr id="27" name="Group 26"/>
          <p:cNvGrpSpPr/>
          <p:nvPr>
            <p:custDataLst>
              <p:custData r:id="rId1"/>
            </p:custDataLst>
          </p:nvPr>
        </p:nvGrpSpPr>
        <p:grpSpPr>
          <a:xfrm>
            <a:off x="3180037" y="1201874"/>
            <a:ext cx="819928" cy="961092"/>
            <a:chOff x="1901403" y="1722829"/>
            <a:chExt cx="820044" cy="961228"/>
          </a:xfrm>
        </p:grpSpPr>
        <p:sp>
          <p:nvSpPr>
            <p:cNvPr id="19" name="Freeform 18"/>
            <p:cNvSpPr>
              <a:spLocks noChangeAspect="1" noEditPoints="1"/>
            </p:cNvSpPr>
            <p:nvPr/>
          </p:nvSpPr>
          <p:spPr bwMode="auto">
            <a:xfrm>
              <a:off x="1901403" y="1722829"/>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a:p>
          </p:txBody>
        </p:sp>
        <p:pic>
          <p:nvPicPr>
            <p:cNvPr id="10" name="Picture 9"/>
            <p:cNvPicPr>
              <a:picLocks noChangeAspect="1"/>
            </p:cNvPicPr>
            <p:nvPr/>
          </p:nvPicPr>
          <p:blipFill>
            <a:blip r:embed="rId7">
              <a:biLevel thresh="50000"/>
            </a:blip>
            <a:stretch>
              <a:fillRect/>
            </a:stretch>
          </p:blipFill>
          <p:spPr>
            <a:xfrm>
              <a:off x="2226312" y="2041854"/>
              <a:ext cx="495135" cy="642203"/>
            </a:xfrm>
            <a:prstGeom prst="rect">
              <a:avLst/>
            </a:prstGeom>
            <a:noFill/>
            <a:ln w="63500">
              <a:noFill/>
            </a:ln>
            <a:effectLst>
              <a:outerShdw blurRad="50800" dist="38100" dir="10800000" algn="r" rotWithShape="0">
                <a:prstClr val="black">
                  <a:alpha val="40000"/>
                </a:prstClr>
              </a:outerShdw>
              <a:softEdge rad="0"/>
            </a:effectLst>
          </p:spPr>
        </p:pic>
      </p:grpSp>
      <p:sp>
        <p:nvSpPr>
          <p:cNvPr id="28" name="Freeform 27"/>
          <p:cNvSpPr>
            <a:spLocks noChangeAspect="1" noEditPoints="1"/>
          </p:cNvSpPr>
          <p:nvPr/>
        </p:nvSpPr>
        <p:spPr bwMode="auto">
          <a:xfrm>
            <a:off x="3195925" y="2225533"/>
            <a:ext cx="413258" cy="791452"/>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bg1"/>
          </a:solidFill>
          <a:ln w="12700" cap="flat" cmpd="sng">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a:p>
        </p:txBody>
      </p:sp>
      <p:pic>
        <p:nvPicPr>
          <p:cNvPr id="31" name="Picture 3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202314" y="1085776"/>
            <a:ext cx="780180" cy="780180"/>
          </a:xfrm>
          <a:prstGeom prst="rect">
            <a:avLst/>
          </a:prstGeom>
        </p:spPr>
      </p:pic>
      <p:pic>
        <p:nvPicPr>
          <p:cNvPr id="30" name="Picture 29"/>
          <p:cNvPicPr>
            <a:picLocks noChangeAspect="1"/>
          </p:cNvPicPr>
          <p:nvPr/>
        </p:nvPicPr>
        <p:blipFill>
          <a:blip r:embed="rId7">
            <a:biLevel thresh="50000"/>
          </a:blip>
          <a:stretch>
            <a:fillRect/>
          </a:stretch>
        </p:blipFill>
        <p:spPr>
          <a:xfrm>
            <a:off x="8831655" y="888479"/>
            <a:ext cx="495065" cy="650983"/>
          </a:xfrm>
          <a:prstGeom prst="rect">
            <a:avLst/>
          </a:prstGeom>
          <a:noFill/>
          <a:ln w="63500">
            <a:noFill/>
          </a:ln>
          <a:effectLst>
            <a:outerShdw blurRad="50800" dist="38100" dir="10800000" algn="r" rotWithShape="0">
              <a:prstClr val="black">
                <a:alpha val="40000"/>
              </a:prstClr>
            </a:outerShdw>
            <a:softEdge rad="0"/>
          </a:effectLst>
        </p:spPr>
      </p:pic>
      <p:cxnSp>
        <p:nvCxnSpPr>
          <p:cNvPr id="37" name="Straight Connector 36"/>
          <p:cNvCxnSpPr/>
          <p:nvPr/>
        </p:nvCxnSpPr>
        <p:spPr>
          <a:xfrm flipH="1" flipV="1">
            <a:off x="2988671" y="1829028"/>
            <a:ext cx="188557" cy="1"/>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2981642" y="2435414"/>
            <a:ext cx="256830" cy="312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988672" y="1829028"/>
            <a:ext cx="1147" cy="61342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311"/>
          <p:cNvSpPr txBox="1"/>
          <p:nvPr/>
        </p:nvSpPr>
        <p:spPr>
          <a:xfrm>
            <a:off x="7589319" y="2013378"/>
            <a:ext cx="1607909" cy="551494"/>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Application VM</a:t>
            </a:r>
          </a:p>
        </p:txBody>
      </p:sp>
      <p:sp>
        <p:nvSpPr>
          <p:cNvPr id="60" name="TextBox 59"/>
          <p:cNvSpPr txBox="1"/>
          <p:nvPr/>
        </p:nvSpPr>
        <p:spPr>
          <a:xfrm>
            <a:off x="7407957" y="652970"/>
            <a:ext cx="2522179" cy="531737"/>
          </a:xfrm>
          <a:prstGeom prst="rect">
            <a:avLst/>
          </a:prstGeom>
          <a:noFill/>
        </p:spPr>
        <p:txBody>
          <a:bodyPr wrap="square" rtlCol="0">
            <a:spAutoFit/>
          </a:bodyPr>
          <a:lstStyle/>
          <a:p>
            <a:pPr algn="r" defTabSz="896214">
              <a:defRPr/>
            </a:pPr>
            <a:r>
              <a:rPr lang="en-US" sz="1400" kern="0" dirty="0">
                <a:solidFill>
                  <a:srgbClr val="00B0F0"/>
                </a:solidFill>
              </a:rPr>
              <a:t>Microsoft SQL Server </a:t>
            </a:r>
          </a:p>
          <a:p>
            <a:pPr algn="r" defTabSz="896214">
              <a:defRPr/>
            </a:pPr>
            <a:r>
              <a:rPr lang="en-US" sz="1400" kern="0" dirty="0">
                <a:solidFill>
                  <a:srgbClr val="00B0F0"/>
                </a:solidFill>
              </a:rPr>
              <a:t>VM</a:t>
            </a:r>
          </a:p>
        </p:txBody>
      </p:sp>
      <p:cxnSp>
        <p:nvCxnSpPr>
          <p:cNvPr id="64" name="Straight Connector 63"/>
          <p:cNvCxnSpPr/>
          <p:nvPr/>
        </p:nvCxnSpPr>
        <p:spPr>
          <a:xfrm flipH="1">
            <a:off x="7694557" y="1520853"/>
            <a:ext cx="502553"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94558" y="1520854"/>
            <a:ext cx="0" cy="34510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4" name="Arc 73"/>
          <p:cNvSpPr/>
          <p:nvPr/>
        </p:nvSpPr>
        <p:spPr>
          <a:xfrm>
            <a:off x="4163066" y="1672760"/>
            <a:ext cx="2974194" cy="509459"/>
          </a:xfrm>
          <a:prstGeom prst="arc">
            <a:avLst>
              <a:gd name="adj1" fmla="val 11287506"/>
              <a:gd name="adj2" fmla="val 21162513"/>
            </a:avLst>
          </a:prstGeom>
          <a:ln>
            <a:solidFill>
              <a:schemeClr val="tx1"/>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grpSp>
        <p:nvGrpSpPr>
          <p:cNvPr id="77" name="Group 76"/>
          <p:cNvGrpSpPr>
            <a:grpSpLocks noChangeAspect="1"/>
          </p:cNvGrpSpPr>
          <p:nvPr/>
        </p:nvGrpSpPr>
        <p:grpSpPr>
          <a:xfrm>
            <a:off x="9552520" y="2013377"/>
            <a:ext cx="904961" cy="805657"/>
            <a:chOff x="10220208" y="3863854"/>
            <a:chExt cx="1047610" cy="932653"/>
          </a:xfrm>
          <a:solidFill>
            <a:schemeClr val="tx1"/>
          </a:solidFill>
        </p:grpSpPr>
        <p:pic>
          <p:nvPicPr>
            <p:cNvPr id="5" name="Picture 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220208" y="3863854"/>
              <a:ext cx="682900" cy="655693"/>
            </a:xfrm>
            <a:prstGeom prst="rect">
              <a:avLst/>
            </a:prstGeom>
            <a:grpFill/>
          </p:spPr>
        </p:pic>
        <p:pic>
          <p:nvPicPr>
            <p:cNvPr id="75" name="Picture 74"/>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432518" y="3988414"/>
              <a:ext cx="682900" cy="655693"/>
            </a:xfrm>
            <a:prstGeom prst="rect">
              <a:avLst/>
            </a:prstGeom>
            <a:grpFill/>
          </p:spPr>
        </p:pic>
        <p:pic>
          <p:nvPicPr>
            <p:cNvPr id="76" name="Picture 75"/>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584918" y="4140814"/>
              <a:ext cx="682900" cy="655693"/>
            </a:xfrm>
            <a:prstGeom prst="rect">
              <a:avLst/>
            </a:prstGeom>
            <a:grpFill/>
          </p:spPr>
        </p:pic>
      </p:grpSp>
      <p:pic>
        <p:nvPicPr>
          <p:cNvPr id="82" name="Picture 81"/>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373331" y="4038217"/>
            <a:ext cx="575990" cy="575990"/>
          </a:xfrm>
          <a:prstGeom prst="rect">
            <a:avLst/>
          </a:prstGeom>
        </p:spPr>
      </p:pic>
      <p:pic>
        <p:nvPicPr>
          <p:cNvPr id="84" name="Picture 83"/>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4380240" y="4038309"/>
            <a:ext cx="575898" cy="575898"/>
          </a:xfrm>
          <a:prstGeom prst="rect">
            <a:avLst/>
          </a:prstGeom>
        </p:spPr>
      </p:pic>
      <p:sp>
        <p:nvSpPr>
          <p:cNvPr id="86" name="TextBox 311"/>
          <p:cNvSpPr txBox="1"/>
          <p:nvPr/>
        </p:nvSpPr>
        <p:spPr>
          <a:xfrm>
            <a:off x="3847859" y="4575231"/>
            <a:ext cx="1108280"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PDF</a:t>
            </a:r>
          </a:p>
        </p:txBody>
      </p:sp>
      <p:sp>
        <p:nvSpPr>
          <p:cNvPr id="88" name="TextBox 311"/>
          <p:cNvSpPr txBox="1"/>
          <p:nvPr/>
        </p:nvSpPr>
        <p:spPr>
          <a:xfrm>
            <a:off x="4533970" y="4589251"/>
            <a:ext cx="1186153"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DOCX</a:t>
            </a:r>
          </a:p>
        </p:txBody>
      </p:sp>
      <p:sp>
        <p:nvSpPr>
          <p:cNvPr id="89" name="TextBox 311"/>
          <p:cNvSpPr txBox="1"/>
          <p:nvPr/>
        </p:nvSpPr>
        <p:spPr>
          <a:xfrm>
            <a:off x="5085227" y="4575231"/>
            <a:ext cx="1186153"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JPG</a:t>
            </a:r>
          </a:p>
        </p:txBody>
      </p:sp>
      <p:sp>
        <p:nvSpPr>
          <p:cNvPr id="91" name="TextBox 311"/>
          <p:cNvSpPr txBox="1"/>
          <p:nvPr/>
        </p:nvSpPr>
        <p:spPr>
          <a:xfrm>
            <a:off x="5820811" y="4558731"/>
            <a:ext cx="1328108"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defTabSz="914367"/>
            <a:r>
              <a:rPr lang="en-US" sz="1400" dirty="0">
                <a:solidFill>
                  <a:srgbClr val="00B0F0"/>
                </a:solidFill>
              </a:rPr>
              <a:t>VIDEO</a:t>
            </a:r>
          </a:p>
        </p:txBody>
      </p:sp>
      <p:pic>
        <p:nvPicPr>
          <p:cNvPr id="95" name="Picture 94"/>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044625" y="4038309"/>
            <a:ext cx="575898" cy="575898"/>
          </a:xfrm>
          <a:prstGeom prst="rect">
            <a:avLst/>
          </a:prstGeom>
        </p:spPr>
      </p:pic>
      <p:pic>
        <p:nvPicPr>
          <p:cNvPr id="96" name="Picture 95"/>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5702133" y="4038921"/>
            <a:ext cx="575898" cy="575898"/>
          </a:xfrm>
          <a:prstGeom prst="rect">
            <a:avLst/>
          </a:prstGeom>
        </p:spPr>
      </p:pic>
      <p:pic>
        <p:nvPicPr>
          <p:cNvPr id="97" name="Picture 96"/>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7021775" y="4030625"/>
            <a:ext cx="575898" cy="575898"/>
          </a:xfrm>
          <a:prstGeom prst="rect">
            <a:avLst/>
          </a:prstGeom>
        </p:spPr>
      </p:pic>
      <p:sp>
        <p:nvSpPr>
          <p:cNvPr id="98" name="TextBox 311"/>
          <p:cNvSpPr txBox="1"/>
          <p:nvPr/>
        </p:nvSpPr>
        <p:spPr>
          <a:xfrm>
            <a:off x="6617727" y="4551834"/>
            <a:ext cx="1328108"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defTabSz="914367"/>
            <a:r>
              <a:rPr lang="en-US" sz="1400" dirty="0">
                <a:solidFill>
                  <a:srgbClr val="00B0F0"/>
                </a:solidFill>
              </a:rPr>
              <a:t>DB</a:t>
            </a:r>
          </a:p>
        </p:txBody>
      </p:sp>
      <p:sp>
        <p:nvSpPr>
          <p:cNvPr id="99" name="Arc 98"/>
          <p:cNvSpPr/>
          <p:nvPr/>
        </p:nvSpPr>
        <p:spPr>
          <a:xfrm rot="8666236">
            <a:off x="7356787" y="3061970"/>
            <a:ext cx="2882823" cy="940413"/>
          </a:xfrm>
          <a:prstGeom prst="arc">
            <a:avLst>
              <a:gd name="adj1" fmla="val 11568521"/>
              <a:gd name="adj2" fmla="val 21162513"/>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386"/>
            <a:endParaRPr lang="en-US" sz="1765" kern="0">
              <a:solidFill>
                <a:sysClr val="windowText" lastClr="000000"/>
              </a:solidFill>
            </a:endParaRPr>
          </a:p>
        </p:txBody>
      </p:sp>
      <p:sp>
        <p:nvSpPr>
          <p:cNvPr id="100" name="TextBox 311"/>
          <p:cNvSpPr txBox="1"/>
          <p:nvPr/>
        </p:nvSpPr>
        <p:spPr>
          <a:xfrm>
            <a:off x="9624393" y="2303276"/>
            <a:ext cx="1607909" cy="331787"/>
          </a:xfrm>
          <a:prstGeom prst="rect">
            <a:avLst/>
          </a:prstGeom>
          <a:noFill/>
        </p:spPr>
        <p:txBody>
          <a:bodyPr wrap="square" lIns="110996" tIns="55497" rIns="110996" bIns="5549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457183" lvl="1" algn="r" defTabSz="914367"/>
            <a:r>
              <a:rPr lang="en-US" sz="1400" dirty="0">
                <a:solidFill>
                  <a:srgbClr val="00B0F0"/>
                </a:solidFill>
              </a:rPr>
              <a:t>Storage</a:t>
            </a:r>
          </a:p>
        </p:txBody>
      </p:sp>
      <p:sp>
        <p:nvSpPr>
          <p:cNvPr id="116" name="Rectangle 115"/>
          <p:cNvSpPr/>
          <p:nvPr/>
        </p:nvSpPr>
        <p:spPr>
          <a:xfrm>
            <a:off x="8319131" y="3995201"/>
            <a:ext cx="2417650" cy="363946"/>
          </a:xfrm>
          <a:prstGeom prst="rect">
            <a:avLst/>
          </a:prstGeom>
        </p:spPr>
        <p:txBody>
          <a:bodyPr wrap="none">
            <a:spAutoFit/>
          </a:bodyPr>
          <a:lstStyle/>
          <a:p>
            <a:pPr marL="0" lvl="1" defTabSz="896386">
              <a:buClr>
                <a:schemeClr val="tx1"/>
              </a:buClr>
            </a:pPr>
            <a:r>
              <a:rPr lang="en-US" sz="1765" kern="0" dirty="0">
                <a:solidFill>
                  <a:sysClr val="windowText" lastClr="000000"/>
                </a:solidFill>
              </a:rPr>
              <a:t>key data inexpensively </a:t>
            </a:r>
          </a:p>
        </p:txBody>
      </p:sp>
      <p:sp>
        <p:nvSpPr>
          <p:cNvPr id="21" name="Title 2"/>
          <p:cNvSpPr>
            <a:spLocks noGrp="1"/>
          </p:cNvSpPr>
          <p:nvPr>
            <p:ph type="title" idx="4294967295"/>
          </p:nvPr>
        </p:nvSpPr>
        <p:spPr>
          <a:xfrm>
            <a:off x="4125734" y="5576686"/>
            <a:ext cx="8066267" cy="916656"/>
          </a:xfrm>
        </p:spPr>
        <p:txBody>
          <a:bodyPr>
            <a:noAutofit/>
          </a:bodyPr>
          <a:lstStyle/>
          <a:p>
            <a:pPr algn="l"/>
            <a:r>
              <a:rPr lang="en-US" sz="4000" dirty="0"/>
              <a:t>Key Scenarios to get started with Microsoft Azure</a:t>
            </a:r>
          </a:p>
        </p:txBody>
      </p:sp>
    </p:spTree>
    <p:extLst>
      <p:ext uri="{BB962C8B-B14F-4D97-AF65-F5344CB8AC3E}">
        <p14:creationId xmlns:p14="http://schemas.microsoft.com/office/powerpoint/2010/main" val="5599638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Circular Arrow 36"/>
          <p:cNvSpPr>
            <a:spLocks/>
          </p:cNvSpPr>
          <p:nvPr/>
        </p:nvSpPr>
        <p:spPr bwMode="auto">
          <a:xfrm>
            <a:off x="3860531" y="229055"/>
            <a:ext cx="4216389" cy="3922760"/>
          </a:xfrm>
          <a:prstGeom prst="circularArrow">
            <a:avLst>
              <a:gd name="adj1" fmla="val 1989"/>
              <a:gd name="adj2" fmla="val 236455"/>
              <a:gd name="adj3" fmla="val 20323603"/>
              <a:gd name="adj4" fmla="val 10609299"/>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Circular Arrow 35"/>
          <p:cNvSpPr>
            <a:spLocks/>
          </p:cNvSpPr>
          <p:nvPr/>
        </p:nvSpPr>
        <p:spPr bwMode="auto">
          <a:xfrm rot="11883020">
            <a:off x="3840964" y="742738"/>
            <a:ext cx="4255257" cy="3874711"/>
          </a:xfrm>
          <a:prstGeom prst="circularArrow">
            <a:avLst>
              <a:gd name="adj1" fmla="val 1989"/>
              <a:gd name="adj2" fmla="val 358372"/>
              <a:gd name="adj3" fmla="val 20323603"/>
              <a:gd name="adj4" fmla="val 11107266"/>
              <a:gd name="adj5" fmla="val 240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noAutofit/>
          </a:bodyPr>
          <a:lstStyle/>
          <a:p>
            <a:r>
              <a:rPr lang="en-US" sz="4000" dirty="0"/>
              <a:t>Key Scenarios to get started with Microsoft Azure</a:t>
            </a:r>
          </a:p>
        </p:txBody>
      </p:sp>
      <p:sp>
        <p:nvSpPr>
          <p:cNvPr id="8" name="Rectangle 7"/>
          <p:cNvSpPr/>
          <p:nvPr/>
        </p:nvSpPr>
        <p:spPr bwMode="auto">
          <a:xfrm>
            <a:off x="4176641" y="1019897"/>
            <a:ext cx="2133297" cy="2819000"/>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r>
              <a:rPr lang="en-US" sz="1200" b="1" kern="0" dirty="0" err="1">
                <a:solidFill>
                  <a:srgbClr val="343434"/>
                </a:solidFill>
                <a:ea typeface="Segoe UI" pitchFamily="34" charset="0"/>
                <a:cs typeface="Segoe UI" pitchFamily="34" charset="0"/>
              </a:rPr>
              <a:t>HDInsight</a:t>
            </a:r>
            <a:endParaRPr lang="en-US" sz="1200" b="1" kern="0" dirty="0">
              <a:solidFill>
                <a:srgbClr val="343434"/>
              </a:solidFill>
              <a:ea typeface="Segoe UI" pitchFamily="34" charset="0"/>
              <a:cs typeface="Segoe UI" pitchFamily="34" charset="0"/>
            </a:endParaRPr>
          </a:p>
        </p:txBody>
      </p:sp>
      <p:pic>
        <p:nvPicPr>
          <p:cNvPr id="9" name="Picture 8"/>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343648" y="1371891"/>
            <a:ext cx="780180" cy="780180"/>
          </a:xfrm>
          <a:prstGeom prst="rect">
            <a:avLst/>
          </a:prstGeom>
        </p:spPr>
      </p:pic>
      <p:grpSp>
        <p:nvGrpSpPr>
          <p:cNvPr id="16" name="Group 15"/>
          <p:cNvGrpSpPr/>
          <p:nvPr/>
        </p:nvGrpSpPr>
        <p:grpSpPr>
          <a:xfrm>
            <a:off x="5181731" y="2852815"/>
            <a:ext cx="1066648" cy="489296"/>
            <a:chOff x="7328739" y="2454091"/>
            <a:chExt cx="1066800" cy="489365"/>
          </a:xfrm>
        </p:grpSpPr>
        <p:sp>
          <p:nvSpPr>
            <p:cNvPr id="10" name="Rectangle 9"/>
            <p:cNvSpPr/>
            <p:nvPr/>
          </p:nvSpPr>
          <p:spPr bwMode="auto">
            <a:xfrm>
              <a:off x="7328739" y="2546978"/>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p:cNvSpPr txBox="1"/>
            <p:nvPr/>
          </p:nvSpPr>
          <p:spPr>
            <a:xfrm>
              <a:off x="7328739" y="2454091"/>
              <a:ext cx="1066800" cy="489365"/>
            </a:xfrm>
            <a:prstGeom prst="rect">
              <a:avLst/>
            </a:prstGeom>
            <a:noFill/>
          </p:spPr>
          <p:txBody>
            <a:bodyPr wrap="square" lIns="182854" tIns="146284" rIns="182854" bIns="146284" rtlCol="0">
              <a:spAutoFit/>
            </a:bodyPr>
            <a:lstStyle/>
            <a:p>
              <a:pPr defTabSz="896386">
                <a:lnSpc>
                  <a:spcPct val="90000"/>
                </a:lnSpc>
                <a:spcAft>
                  <a:spcPts val="600"/>
                </a:spcAft>
              </a:pPr>
              <a:r>
                <a:rPr lang="en-US" sz="1400" kern="0" dirty="0">
                  <a:solidFill>
                    <a:srgbClr val="FFFFFF"/>
                  </a:solidFill>
                </a:rPr>
                <a:t>Results</a:t>
              </a:r>
            </a:p>
          </p:txBody>
        </p:sp>
      </p:grpSp>
      <p:grpSp>
        <p:nvGrpSpPr>
          <p:cNvPr id="14" name="Group 13"/>
          <p:cNvGrpSpPr/>
          <p:nvPr/>
        </p:nvGrpSpPr>
        <p:grpSpPr>
          <a:xfrm>
            <a:off x="5122241" y="2209936"/>
            <a:ext cx="1066648" cy="489296"/>
            <a:chOff x="7417846" y="2032776"/>
            <a:chExt cx="1066800" cy="489365"/>
          </a:xfrm>
        </p:grpSpPr>
        <p:sp>
          <p:nvSpPr>
            <p:cNvPr id="13" name="Rectangle 12"/>
            <p:cNvSpPr/>
            <p:nvPr/>
          </p:nvSpPr>
          <p:spPr bwMode="auto">
            <a:xfrm>
              <a:off x="7460588" y="2125663"/>
              <a:ext cx="853397" cy="303592"/>
            </a:xfrm>
            <a:prstGeom prst="rect">
              <a:avLst/>
            </a:prstGeom>
            <a:solidFill>
              <a:srgbClr val="00408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p:cNvSpPr txBox="1"/>
            <p:nvPr/>
          </p:nvSpPr>
          <p:spPr>
            <a:xfrm>
              <a:off x="7417846" y="2032776"/>
              <a:ext cx="1066800" cy="489365"/>
            </a:xfrm>
            <a:prstGeom prst="rect">
              <a:avLst/>
            </a:prstGeom>
            <a:noFill/>
          </p:spPr>
          <p:txBody>
            <a:bodyPr wrap="square" lIns="182854" tIns="146284" rIns="182854" bIns="146284" rtlCol="0">
              <a:spAutoFit/>
            </a:bodyPr>
            <a:lstStyle/>
            <a:p>
              <a:pPr defTabSz="896386">
                <a:lnSpc>
                  <a:spcPct val="90000"/>
                </a:lnSpc>
                <a:spcAft>
                  <a:spcPts val="600"/>
                </a:spcAft>
              </a:pPr>
              <a:r>
                <a:rPr lang="en-US" sz="1400" kern="0" dirty="0">
                  <a:solidFill>
                    <a:srgbClr val="FFFFFF"/>
                  </a:solidFill>
                </a:rPr>
                <a:t>Process</a:t>
              </a:r>
            </a:p>
          </p:txBody>
        </p:sp>
      </p:grpSp>
      <p:cxnSp>
        <p:nvCxnSpPr>
          <p:cNvPr id="18" name="Straight Arrow Connector 17"/>
          <p:cNvCxnSpPr/>
          <p:nvPr/>
        </p:nvCxnSpPr>
        <p:spPr>
          <a:xfrm>
            <a:off x="5978410" y="3097461"/>
            <a:ext cx="1260428"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159428" y="1619028"/>
            <a:ext cx="1322905" cy="1772586"/>
            <a:chOff x="8241884" y="1666999"/>
            <a:chExt cx="1323093" cy="1772837"/>
          </a:xfrm>
        </p:grpSpPr>
        <p:sp>
          <p:nvSpPr>
            <p:cNvPr id="21" name="Rectangle 20"/>
            <p:cNvSpPr/>
            <p:nvPr/>
          </p:nvSpPr>
          <p:spPr bwMode="auto">
            <a:xfrm>
              <a:off x="8322456" y="1698550"/>
              <a:ext cx="1161953" cy="1741286"/>
            </a:xfrm>
            <a:prstGeom prst="rect">
              <a:avLst/>
            </a:prstGeom>
            <a:solidFill>
              <a:schemeClr val="tx1">
                <a:lumMod val="20000"/>
                <a:lumOff val="80000"/>
                <a:alpha val="7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200" b="1" kern="0" dirty="0">
                <a:solidFill>
                  <a:srgbClr val="343434"/>
                </a:solidFill>
                <a:ea typeface="Segoe UI" pitchFamily="34" charset="0"/>
                <a:cs typeface="Segoe UI" pitchFamily="34" charset="0"/>
              </a:endParaRPr>
            </a:p>
          </p:txBody>
        </p:sp>
        <p:sp>
          <p:nvSpPr>
            <p:cNvPr id="19" name="TextBox 18"/>
            <p:cNvSpPr txBox="1"/>
            <p:nvPr/>
          </p:nvSpPr>
          <p:spPr>
            <a:xfrm>
              <a:off x="8241884" y="1666999"/>
              <a:ext cx="1323093" cy="864852"/>
            </a:xfrm>
            <a:prstGeom prst="rect">
              <a:avLst/>
            </a:prstGeom>
            <a:noFill/>
          </p:spPr>
          <p:txBody>
            <a:bodyPr wrap="square" lIns="182854" tIns="146284" rIns="182854" bIns="146284" rtlCol="0">
              <a:spAutoFit/>
            </a:bodyPr>
            <a:lstStyle/>
            <a:p>
              <a:pPr algn="ctr" defTabSz="896386">
                <a:lnSpc>
                  <a:spcPct val="90000"/>
                </a:lnSpc>
                <a:spcAft>
                  <a:spcPts val="600"/>
                </a:spcAft>
              </a:pPr>
              <a:r>
                <a:rPr lang="en-US" sz="1000" b="1" kern="0" dirty="0">
                  <a:gradFill>
                    <a:gsLst>
                      <a:gs pos="2917">
                        <a:srgbClr val="343434"/>
                      </a:gs>
                      <a:gs pos="30000">
                        <a:srgbClr val="343434"/>
                      </a:gs>
                    </a:gsLst>
                    <a:lin ang="5400000" scaled="0"/>
                  </a:gradFill>
                </a:rPr>
                <a:t>Visualization </a:t>
              </a:r>
            </a:p>
            <a:p>
              <a:pPr algn="ctr" defTabSz="896386">
                <a:lnSpc>
                  <a:spcPct val="90000"/>
                </a:lnSpc>
                <a:spcAft>
                  <a:spcPts val="600"/>
                </a:spcAft>
              </a:pPr>
              <a:r>
                <a:rPr lang="en-US" sz="1000" b="1" kern="0" dirty="0">
                  <a:gradFill>
                    <a:gsLst>
                      <a:gs pos="2917">
                        <a:srgbClr val="343434"/>
                      </a:gs>
                      <a:gs pos="30000">
                        <a:srgbClr val="343434"/>
                      </a:gs>
                    </a:gsLst>
                    <a:lin ang="5400000" scaled="0"/>
                  </a:gradFill>
                </a:rPr>
                <a:t>and reporting </a:t>
              </a:r>
            </a:p>
            <a:p>
              <a:pPr algn="ctr" defTabSz="896386">
                <a:lnSpc>
                  <a:spcPct val="90000"/>
                </a:lnSpc>
                <a:spcAft>
                  <a:spcPts val="600"/>
                </a:spcAft>
              </a:pPr>
              <a:r>
                <a:rPr lang="en-US" sz="1000" b="1" kern="0" dirty="0">
                  <a:gradFill>
                    <a:gsLst>
                      <a:gs pos="2917">
                        <a:srgbClr val="343434"/>
                      </a:gs>
                      <a:gs pos="30000">
                        <a:srgbClr val="343434"/>
                      </a:gs>
                    </a:gsLst>
                    <a:lin ang="5400000" scaled="0"/>
                  </a:gradFill>
                </a:rPr>
                <a:t>tools</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8513286" y="2531851"/>
              <a:ext cx="780290" cy="780290"/>
            </a:xfrm>
            <a:prstGeom prst="rect">
              <a:avLst/>
            </a:prstGeom>
          </p:spPr>
        </p:pic>
      </p:grpSp>
      <p:sp>
        <p:nvSpPr>
          <p:cNvPr id="23" name="TextBox 22"/>
          <p:cNvSpPr txBox="1"/>
          <p:nvPr/>
        </p:nvSpPr>
        <p:spPr>
          <a:xfrm>
            <a:off x="6252850" y="2743298"/>
            <a:ext cx="843768" cy="461624"/>
          </a:xfrm>
          <a:prstGeom prst="rect">
            <a:avLst/>
          </a:prstGeom>
          <a:noFill/>
        </p:spPr>
        <p:txBody>
          <a:bodyPr wrap="none" lIns="182854" tIns="146284" rIns="182854" bIns="146284" rtlCol="0">
            <a:spAutoFit/>
          </a:bodyPr>
          <a:lstStyle/>
          <a:p>
            <a:pPr defTabSz="896386">
              <a:lnSpc>
                <a:spcPct val="90000"/>
              </a:lnSpc>
              <a:spcAft>
                <a:spcPts val="600"/>
              </a:spcAft>
            </a:pPr>
            <a:r>
              <a:rPr lang="en-US" sz="1200" b="1" kern="0" dirty="0">
                <a:gradFill>
                  <a:gsLst>
                    <a:gs pos="2917">
                      <a:srgbClr val="343434"/>
                    </a:gs>
                    <a:gs pos="30000">
                      <a:srgbClr val="343434"/>
                    </a:gs>
                  </a:gsLst>
                  <a:lin ang="5400000" scaled="0"/>
                </a:gradFill>
              </a:rPr>
              <a:t>Output</a:t>
            </a:r>
          </a:p>
        </p:txBody>
      </p:sp>
      <p:cxnSp>
        <p:nvCxnSpPr>
          <p:cNvPr id="25" name="Straight Arrow Connector 24"/>
          <p:cNvCxnSpPr/>
          <p:nvPr/>
        </p:nvCxnSpPr>
        <p:spPr>
          <a:xfrm>
            <a:off x="2438918" y="2454582"/>
            <a:ext cx="2683322" cy="0"/>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257528" y="2096222"/>
            <a:ext cx="708723" cy="458357"/>
          </a:xfrm>
          <a:prstGeom prst="rect">
            <a:avLst/>
          </a:prstGeom>
          <a:noFill/>
        </p:spPr>
        <p:txBody>
          <a:bodyPr wrap="none" lIns="182854" tIns="146284" rIns="182854" bIns="146284" rtlCol="0">
            <a:spAutoFit/>
          </a:bodyPr>
          <a:lstStyle/>
          <a:p>
            <a:pPr defTabSz="896386">
              <a:lnSpc>
                <a:spcPct val="90000"/>
              </a:lnSpc>
              <a:spcAft>
                <a:spcPts val="600"/>
              </a:spcAft>
            </a:pPr>
            <a:r>
              <a:rPr lang="en-US" sz="1200" b="1" kern="0" dirty="0">
                <a:gradFill>
                  <a:gsLst>
                    <a:gs pos="2917">
                      <a:srgbClr val="343434"/>
                    </a:gs>
                    <a:gs pos="30000">
                      <a:srgbClr val="343434"/>
                    </a:gs>
                  </a:gsLst>
                  <a:lin ang="5400000" scaled="0"/>
                </a:gradFill>
              </a:rPr>
              <a:t>Input</a:t>
            </a:r>
          </a:p>
        </p:txBody>
      </p:sp>
      <p:cxnSp>
        <p:nvCxnSpPr>
          <p:cNvPr id="40" name="Straight Arrow Connector 39"/>
          <p:cNvCxnSpPr/>
          <p:nvPr/>
        </p:nvCxnSpPr>
        <p:spPr>
          <a:xfrm>
            <a:off x="5591614" y="2606358"/>
            <a:ext cx="0" cy="384063"/>
          </a:xfrm>
          <a:prstGeom prst="straightConnector1">
            <a:avLst/>
          </a:prstGeom>
          <a:ln w="22225">
            <a:solidFill>
              <a:schemeClr val="tx1"/>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1030" name="Rectangle 1029"/>
          <p:cNvSpPr/>
          <p:nvPr/>
        </p:nvSpPr>
        <p:spPr>
          <a:xfrm>
            <a:off x="2162898" y="4722447"/>
            <a:ext cx="7895110" cy="363946"/>
          </a:xfrm>
          <a:prstGeom prst="rect">
            <a:avLst/>
          </a:prstGeom>
        </p:spPr>
        <p:txBody>
          <a:bodyPr wrap="none">
            <a:spAutoFit/>
          </a:bodyPr>
          <a:lstStyle/>
          <a:p>
            <a:pPr defTabSz="896386"/>
            <a:r>
              <a:rPr lang="en-US" sz="1765" b="1" kern="0" dirty="0">
                <a:solidFill>
                  <a:srgbClr val="343434"/>
                </a:solidFill>
              </a:rPr>
              <a:t>Iterative exploration - </a:t>
            </a:r>
            <a:r>
              <a:rPr lang="en-US" sz="1765" kern="0" dirty="0">
                <a:solidFill>
                  <a:srgbClr val="343434"/>
                </a:solidFill>
              </a:rPr>
              <a:t>Process key data into business intelligence using Hadoop</a:t>
            </a:r>
            <a:endParaRPr lang="en-US" sz="1765" b="1" kern="0" dirty="0">
              <a:solidFill>
                <a:srgbClr val="343434"/>
              </a:solidFill>
            </a:endParaRPr>
          </a:p>
        </p:txBody>
      </p:sp>
      <p:pic>
        <p:nvPicPr>
          <p:cNvPr id="24" name="Picture 2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048329" y="2089995"/>
            <a:ext cx="678805" cy="678805"/>
          </a:xfrm>
          <a:prstGeom prst="rect">
            <a:avLst/>
          </a:prstGeom>
          <a:solidFill>
            <a:schemeClr val="bg1"/>
          </a:solidFill>
        </p:spPr>
      </p:pic>
    </p:spTree>
    <p:extLst>
      <p:ext uri="{BB962C8B-B14F-4D97-AF65-F5344CB8AC3E}">
        <p14:creationId xmlns:p14="http://schemas.microsoft.com/office/powerpoint/2010/main" val="39771770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Freeform 80"/>
          <p:cNvSpPr>
            <a:spLocks noChangeAspect="1"/>
          </p:cNvSpPr>
          <p:nvPr/>
        </p:nvSpPr>
        <p:spPr bwMode="black">
          <a:xfrm>
            <a:off x="4069821" y="1044295"/>
            <a:ext cx="4190684" cy="231499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endParaRPr>
          </a:p>
        </p:txBody>
      </p:sp>
      <p:sp>
        <p:nvSpPr>
          <p:cNvPr id="82" name="Freeform 81"/>
          <p:cNvSpPr/>
          <p:nvPr/>
        </p:nvSpPr>
        <p:spPr bwMode="auto">
          <a:xfrm>
            <a:off x="2913235" y="2222929"/>
            <a:ext cx="2693315" cy="62793"/>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83" name="Group 82"/>
          <p:cNvGrpSpPr/>
          <p:nvPr/>
        </p:nvGrpSpPr>
        <p:grpSpPr>
          <a:xfrm rot="900000">
            <a:off x="4170367" y="1827038"/>
            <a:ext cx="801814" cy="791785"/>
            <a:chOff x="3242937" y="2319398"/>
            <a:chExt cx="796924" cy="786956"/>
          </a:xfrm>
        </p:grpSpPr>
        <p:sp>
          <p:nvSpPr>
            <p:cNvPr id="84" name="Oval 83"/>
            <p:cNvSpPr/>
            <p:nvPr/>
          </p:nvSpPr>
          <p:spPr bwMode="auto">
            <a:xfrm>
              <a:off x="3247921" y="2319398"/>
              <a:ext cx="786956" cy="786956"/>
            </a:xfrm>
            <a:prstGeom prst="ellipse">
              <a:avLst/>
            </a:prstGeom>
            <a:solidFill>
              <a:srgbClr val="FFFFFF"/>
            </a:solidFill>
            <a:ln w="1079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85" name="Freeform 84"/>
            <p:cNvSpPr>
              <a:spLocks noEditPoints="1"/>
            </p:cNvSpPr>
            <p:nvPr/>
          </p:nvSpPr>
          <p:spPr bwMode="auto">
            <a:xfrm>
              <a:off x="3242937" y="2381026"/>
              <a:ext cx="796924" cy="663700"/>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grpSp>
      <p:grpSp>
        <p:nvGrpSpPr>
          <p:cNvPr id="86" name="Group 85"/>
          <p:cNvGrpSpPr>
            <a:grpSpLocks noChangeAspect="1"/>
          </p:cNvGrpSpPr>
          <p:nvPr/>
        </p:nvGrpSpPr>
        <p:grpSpPr>
          <a:xfrm>
            <a:off x="4880573" y="3965836"/>
            <a:ext cx="2215777" cy="1263213"/>
            <a:chOff x="3063990" y="4892436"/>
            <a:chExt cx="2706624" cy="1543044"/>
          </a:xfrm>
        </p:grpSpPr>
        <p:sp>
          <p:nvSpPr>
            <p:cNvPr id="87" name="Rectangle 86"/>
            <p:cNvSpPr/>
            <p:nvPr/>
          </p:nvSpPr>
          <p:spPr bwMode="auto">
            <a:xfrm>
              <a:off x="3063990" y="4892436"/>
              <a:ext cx="2706624" cy="1543044"/>
            </a:xfrm>
            <a:prstGeom prst="rect">
              <a:avLst/>
            </a:prstGeom>
            <a:noFill/>
            <a:ln w="19050" cap="flat" cmpd="sng" algn="ctr">
              <a:noFill/>
              <a:prstDash val="dash"/>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88" name="TextBox 77"/>
            <p:cNvSpPr txBox="1"/>
            <p:nvPr/>
          </p:nvSpPr>
          <p:spPr>
            <a:xfrm>
              <a:off x="3366714" y="6154877"/>
              <a:ext cx="2106932" cy="236852"/>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PCs and devices</a:t>
              </a:r>
            </a:p>
          </p:txBody>
        </p:sp>
        <p:sp>
          <p:nvSpPr>
            <p:cNvPr id="89" name="Freeform 88"/>
            <p:cNvSpPr>
              <a:spLocks noEditPoints="1"/>
            </p:cNvSpPr>
            <p:nvPr/>
          </p:nvSpPr>
          <p:spPr bwMode="auto">
            <a:xfrm>
              <a:off x="3788044" y="5488061"/>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sp>
          <p:nvSpPr>
            <p:cNvPr id="90" name="Freeform 89"/>
            <p:cNvSpPr>
              <a:spLocks noEditPoints="1"/>
            </p:cNvSpPr>
            <p:nvPr/>
          </p:nvSpPr>
          <p:spPr bwMode="auto">
            <a:xfrm>
              <a:off x="5257762" y="5551917"/>
              <a:ext cx="162951" cy="202662"/>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sp>
          <p:nvSpPr>
            <p:cNvPr id="91" name="Freeform 90"/>
            <p:cNvSpPr>
              <a:spLocks noEditPoints="1"/>
            </p:cNvSpPr>
            <p:nvPr/>
          </p:nvSpPr>
          <p:spPr bwMode="auto">
            <a:xfrm>
              <a:off x="4559011" y="5432884"/>
              <a:ext cx="222252" cy="276414"/>
            </a:xfrm>
            <a:custGeom>
              <a:avLst/>
              <a:gdLst>
                <a:gd name="T0" fmla="*/ 989 w 1986"/>
                <a:gd name="T1" fmla="*/ 1654 h 2471"/>
                <a:gd name="T2" fmla="*/ 1084 w 1986"/>
                <a:gd name="T3" fmla="*/ 1605 h 2471"/>
                <a:gd name="T4" fmla="*/ 1652 w 1986"/>
                <a:gd name="T5" fmla="*/ 881 h 2471"/>
                <a:gd name="T6" fmla="*/ 1652 w 1986"/>
                <a:gd name="T7" fmla="*/ 1151 h 2471"/>
                <a:gd name="T8" fmla="*/ 982 w 1986"/>
                <a:gd name="T9" fmla="*/ 2090 h 2471"/>
                <a:gd name="T10" fmla="*/ 602 w 1986"/>
                <a:gd name="T11" fmla="*/ 1824 h 2471"/>
                <a:gd name="T12" fmla="*/ 334 w 1986"/>
                <a:gd name="T13" fmla="*/ 1142 h 2471"/>
                <a:gd name="T14" fmla="*/ 334 w 1986"/>
                <a:gd name="T15" fmla="*/ 799 h 2471"/>
                <a:gd name="T16" fmla="*/ 421 w 1986"/>
                <a:gd name="T17" fmla="*/ 682 h 2471"/>
                <a:gd name="T18" fmla="*/ 883 w 1986"/>
                <a:gd name="T19" fmla="*/ 482 h 2471"/>
                <a:gd name="T20" fmla="*/ 984 w 1986"/>
                <a:gd name="T21" fmla="*/ 442 h 2471"/>
                <a:gd name="T22" fmla="*/ 1093 w 1986"/>
                <a:gd name="T23" fmla="*/ 482 h 2471"/>
                <a:gd name="T24" fmla="*/ 1495 w 1986"/>
                <a:gd name="T25" fmla="*/ 668 h 2471"/>
                <a:gd name="T26" fmla="*/ 1464 w 1986"/>
                <a:gd name="T27" fmla="*/ 695 h 2471"/>
                <a:gd name="T28" fmla="*/ 965 w 1986"/>
                <a:gd name="T29" fmla="*/ 1328 h 2471"/>
                <a:gd name="T30" fmla="*/ 763 w 1986"/>
                <a:gd name="T31" fmla="*/ 1129 h 2471"/>
                <a:gd name="T32" fmla="*/ 575 w 1986"/>
                <a:gd name="T33" fmla="*/ 1131 h 2471"/>
                <a:gd name="T34" fmla="*/ 580 w 1986"/>
                <a:gd name="T35" fmla="*/ 1315 h 2471"/>
                <a:gd name="T36" fmla="*/ 887 w 1986"/>
                <a:gd name="T37" fmla="*/ 1616 h 2471"/>
                <a:gd name="T38" fmla="*/ 978 w 1986"/>
                <a:gd name="T39" fmla="*/ 1654 h 2471"/>
                <a:gd name="T40" fmla="*/ 989 w 1986"/>
                <a:gd name="T41" fmla="*/ 1654 h 2471"/>
                <a:gd name="T42" fmla="*/ 1862 w 1986"/>
                <a:gd name="T43" fmla="*/ 434 h 2471"/>
                <a:gd name="T44" fmla="*/ 1986 w 1986"/>
                <a:gd name="T45" fmla="*/ 609 h 2471"/>
                <a:gd name="T46" fmla="*/ 1986 w 1986"/>
                <a:gd name="T47" fmla="*/ 1116 h 2471"/>
                <a:gd name="T48" fmla="*/ 978 w 1986"/>
                <a:gd name="T49" fmla="*/ 2471 h 2471"/>
                <a:gd name="T50" fmla="*/ 0 w 1986"/>
                <a:gd name="T51" fmla="*/ 1105 h 2471"/>
                <a:gd name="T52" fmla="*/ 0 w 1986"/>
                <a:gd name="T53" fmla="*/ 589 h 2471"/>
                <a:gd name="T54" fmla="*/ 120 w 1986"/>
                <a:gd name="T55" fmla="*/ 411 h 2471"/>
                <a:gd name="T56" fmla="*/ 792 w 1986"/>
                <a:gd name="T57" fmla="*/ 108 h 2471"/>
                <a:gd name="T58" fmla="*/ 1175 w 1986"/>
                <a:gd name="T59" fmla="*/ 108 h 2471"/>
                <a:gd name="T60" fmla="*/ 1862 w 1986"/>
                <a:gd name="T61" fmla="*/ 434 h 2471"/>
                <a:gd name="T62" fmla="*/ 1767 w 1986"/>
                <a:gd name="T63" fmla="*/ 1153 h 2471"/>
                <a:gd name="T64" fmla="*/ 1767 w 1986"/>
                <a:gd name="T65" fmla="*/ 1153 h 2471"/>
                <a:gd name="T66" fmla="*/ 1767 w 1986"/>
                <a:gd name="T67" fmla="*/ 812 h 2471"/>
                <a:gd name="T68" fmla="*/ 1604 w 1986"/>
                <a:gd name="T69" fmla="*/ 584 h 2471"/>
                <a:gd name="T70" fmla="*/ 1155 w 1986"/>
                <a:gd name="T71" fmla="*/ 385 h 2471"/>
                <a:gd name="T72" fmla="*/ 984 w 1986"/>
                <a:gd name="T73" fmla="*/ 327 h 2471"/>
                <a:gd name="T74" fmla="*/ 816 w 1986"/>
                <a:gd name="T75" fmla="*/ 385 h 2471"/>
                <a:gd name="T76" fmla="*/ 381 w 1986"/>
                <a:gd name="T77" fmla="*/ 571 h 2471"/>
                <a:gd name="T78" fmla="*/ 219 w 1986"/>
                <a:gd name="T79" fmla="*/ 799 h 2471"/>
                <a:gd name="T80" fmla="*/ 219 w 1986"/>
                <a:gd name="T81" fmla="*/ 1142 h 2471"/>
                <a:gd name="T82" fmla="*/ 516 w 1986"/>
                <a:gd name="T83" fmla="*/ 1899 h 2471"/>
                <a:gd name="T84" fmla="*/ 982 w 1986"/>
                <a:gd name="T85" fmla="*/ 2207 h 2471"/>
                <a:gd name="T86" fmla="*/ 1767 w 1986"/>
                <a:gd name="T87" fmla="*/ 1153 h 2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86" h="2471">
                  <a:moveTo>
                    <a:pt x="989" y="1654"/>
                  </a:moveTo>
                  <a:cubicBezTo>
                    <a:pt x="1024" y="1651"/>
                    <a:pt x="1060" y="1636"/>
                    <a:pt x="1084" y="1605"/>
                  </a:cubicBezTo>
                  <a:cubicBezTo>
                    <a:pt x="1084" y="1605"/>
                    <a:pt x="1084" y="1605"/>
                    <a:pt x="1652" y="881"/>
                  </a:cubicBezTo>
                  <a:cubicBezTo>
                    <a:pt x="1652" y="881"/>
                    <a:pt x="1652" y="881"/>
                    <a:pt x="1652" y="1151"/>
                  </a:cubicBezTo>
                  <a:cubicBezTo>
                    <a:pt x="1652" y="1713"/>
                    <a:pt x="1095" y="2090"/>
                    <a:pt x="982" y="2090"/>
                  </a:cubicBezTo>
                  <a:cubicBezTo>
                    <a:pt x="920" y="2090"/>
                    <a:pt x="759" y="2008"/>
                    <a:pt x="602" y="1824"/>
                  </a:cubicBezTo>
                  <a:cubicBezTo>
                    <a:pt x="500" y="1707"/>
                    <a:pt x="334" y="1461"/>
                    <a:pt x="334" y="1142"/>
                  </a:cubicBezTo>
                  <a:cubicBezTo>
                    <a:pt x="334" y="1102"/>
                    <a:pt x="334" y="799"/>
                    <a:pt x="334" y="799"/>
                  </a:cubicBezTo>
                  <a:cubicBezTo>
                    <a:pt x="334" y="752"/>
                    <a:pt x="376" y="697"/>
                    <a:pt x="421" y="682"/>
                  </a:cubicBezTo>
                  <a:cubicBezTo>
                    <a:pt x="432" y="675"/>
                    <a:pt x="770" y="560"/>
                    <a:pt x="883" y="482"/>
                  </a:cubicBezTo>
                  <a:cubicBezTo>
                    <a:pt x="920" y="456"/>
                    <a:pt x="951" y="442"/>
                    <a:pt x="984" y="442"/>
                  </a:cubicBezTo>
                  <a:cubicBezTo>
                    <a:pt x="1018" y="442"/>
                    <a:pt x="1051" y="456"/>
                    <a:pt x="1093" y="482"/>
                  </a:cubicBezTo>
                  <a:cubicBezTo>
                    <a:pt x="1203" y="553"/>
                    <a:pt x="1389" y="628"/>
                    <a:pt x="1495" y="668"/>
                  </a:cubicBezTo>
                  <a:cubicBezTo>
                    <a:pt x="1482" y="675"/>
                    <a:pt x="1471" y="684"/>
                    <a:pt x="1464" y="695"/>
                  </a:cubicBezTo>
                  <a:cubicBezTo>
                    <a:pt x="1464" y="695"/>
                    <a:pt x="1464" y="695"/>
                    <a:pt x="965" y="1328"/>
                  </a:cubicBezTo>
                  <a:cubicBezTo>
                    <a:pt x="965" y="1328"/>
                    <a:pt x="965" y="1328"/>
                    <a:pt x="763" y="1129"/>
                  </a:cubicBezTo>
                  <a:cubicBezTo>
                    <a:pt x="710" y="1080"/>
                    <a:pt x="628" y="1080"/>
                    <a:pt x="575" y="1131"/>
                  </a:cubicBezTo>
                  <a:cubicBezTo>
                    <a:pt x="527" y="1180"/>
                    <a:pt x="527" y="1266"/>
                    <a:pt x="580" y="1315"/>
                  </a:cubicBezTo>
                  <a:cubicBezTo>
                    <a:pt x="580" y="1315"/>
                    <a:pt x="580" y="1315"/>
                    <a:pt x="887" y="1616"/>
                  </a:cubicBezTo>
                  <a:cubicBezTo>
                    <a:pt x="914" y="1640"/>
                    <a:pt x="945" y="1654"/>
                    <a:pt x="978" y="1654"/>
                  </a:cubicBezTo>
                  <a:cubicBezTo>
                    <a:pt x="982" y="1654"/>
                    <a:pt x="984" y="1654"/>
                    <a:pt x="989" y="1654"/>
                  </a:cubicBezTo>
                  <a:close/>
                  <a:moveTo>
                    <a:pt x="1862" y="434"/>
                  </a:moveTo>
                  <a:cubicBezTo>
                    <a:pt x="1931" y="458"/>
                    <a:pt x="1986" y="535"/>
                    <a:pt x="1986" y="609"/>
                  </a:cubicBezTo>
                  <a:cubicBezTo>
                    <a:pt x="1986" y="609"/>
                    <a:pt x="1986" y="1060"/>
                    <a:pt x="1986" y="1116"/>
                  </a:cubicBezTo>
                  <a:cubicBezTo>
                    <a:pt x="1986" y="1913"/>
                    <a:pt x="1188" y="2471"/>
                    <a:pt x="978" y="2471"/>
                  </a:cubicBezTo>
                  <a:cubicBezTo>
                    <a:pt x="715" y="2471"/>
                    <a:pt x="0" y="1884"/>
                    <a:pt x="0" y="1105"/>
                  </a:cubicBezTo>
                  <a:cubicBezTo>
                    <a:pt x="0" y="1047"/>
                    <a:pt x="0" y="589"/>
                    <a:pt x="0" y="589"/>
                  </a:cubicBezTo>
                  <a:cubicBezTo>
                    <a:pt x="0" y="516"/>
                    <a:pt x="56" y="438"/>
                    <a:pt x="120" y="411"/>
                  </a:cubicBezTo>
                  <a:cubicBezTo>
                    <a:pt x="120" y="411"/>
                    <a:pt x="639" y="223"/>
                    <a:pt x="792" y="108"/>
                  </a:cubicBezTo>
                  <a:cubicBezTo>
                    <a:pt x="940" y="0"/>
                    <a:pt x="1064" y="31"/>
                    <a:pt x="1175" y="108"/>
                  </a:cubicBezTo>
                  <a:cubicBezTo>
                    <a:pt x="1422" y="285"/>
                    <a:pt x="1862" y="434"/>
                    <a:pt x="1862" y="434"/>
                  </a:cubicBezTo>
                  <a:close/>
                  <a:moveTo>
                    <a:pt x="1767" y="1153"/>
                  </a:moveTo>
                  <a:cubicBezTo>
                    <a:pt x="1767" y="1153"/>
                    <a:pt x="1767" y="1153"/>
                    <a:pt x="1767" y="1153"/>
                  </a:cubicBezTo>
                  <a:cubicBezTo>
                    <a:pt x="1767" y="812"/>
                    <a:pt x="1767" y="812"/>
                    <a:pt x="1767" y="812"/>
                  </a:cubicBezTo>
                  <a:cubicBezTo>
                    <a:pt x="1767" y="719"/>
                    <a:pt x="1696" y="617"/>
                    <a:pt x="1604" y="584"/>
                  </a:cubicBezTo>
                  <a:cubicBezTo>
                    <a:pt x="1601" y="584"/>
                    <a:pt x="1298" y="478"/>
                    <a:pt x="1155" y="385"/>
                  </a:cubicBezTo>
                  <a:cubicBezTo>
                    <a:pt x="1115" y="361"/>
                    <a:pt x="1057" y="327"/>
                    <a:pt x="984" y="327"/>
                  </a:cubicBezTo>
                  <a:cubicBezTo>
                    <a:pt x="929" y="327"/>
                    <a:pt x="874" y="347"/>
                    <a:pt x="816" y="385"/>
                  </a:cubicBezTo>
                  <a:cubicBezTo>
                    <a:pt x="735" y="445"/>
                    <a:pt x="476" y="540"/>
                    <a:pt x="381" y="571"/>
                  </a:cubicBezTo>
                  <a:cubicBezTo>
                    <a:pt x="290" y="604"/>
                    <a:pt x="219" y="702"/>
                    <a:pt x="219" y="799"/>
                  </a:cubicBezTo>
                  <a:cubicBezTo>
                    <a:pt x="219" y="799"/>
                    <a:pt x="219" y="1105"/>
                    <a:pt x="219" y="1142"/>
                  </a:cubicBezTo>
                  <a:cubicBezTo>
                    <a:pt x="219" y="1499"/>
                    <a:pt x="405" y="1769"/>
                    <a:pt x="516" y="1899"/>
                  </a:cubicBezTo>
                  <a:cubicBezTo>
                    <a:pt x="668" y="2079"/>
                    <a:pt x="861" y="2207"/>
                    <a:pt x="982" y="2207"/>
                  </a:cubicBezTo>
                  <a:cubicBezTo>
                    <a:pt x="1170" y="2207"/>
                    <a:pt x="1767" y="1769"/>
                    <a:pt x="1767" y="1153"/>
                  </a:cubicBezTo>
                  <a:close/>
                </a:path>
              </a:pathLst>
            </a:custGeom>
            <a:solidFill>
              <a:srgbClr val="505050">
                <a:lumMod val="20000"/>
                <a:lumOff val="80000"/>
              </a:srgbClr>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pic>
          <p:nvPicPr>
            <p:cNvPr id="92" name="Picture 91"/>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15866" y="5335070"/>
              <a:ext cx="704088" cy="502920"/>
            </a:xfrm>
            <a:prstGeom prst="rect">
              <a:avLst/>
            </a:prstGeom>
          </p:spPr>
        </p:pic>
        <p:pic>
          <p:nvPicPr>
            <p:cNvPr id="93" name="Picture 9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222104" y="5466632"/>
              <a:ext cx="228600" cy="392115"/>
            </a:xfrm>
            <a:prstGeom prst="rect">
              <a:avLst/>
            </a:prstGeom>
          </p:spPr>
        </p:pic>
        <p:pic>
          <p:nvPicPr>
            <p:cNvPr id="94" name="Picture 93"/>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716019" y="5331840"/>
              <a:ext cx="402472" cy="605833"/>
            </a:xfrm>
            <a:prstGeom prst="rect">
              <a:avLst/>
            </a:prstGeom>
          </p:spPr>
        </p:pic>
        <p:sp>
          <p:nvSpPr>
            <p:cNvPr id="95" name="Freeform 94"/>
            <p:cNvSpPr>
              <a:spLocks noEditPoints="1"/>
            </p:cNvSpPr>
            <p:nvPr/>
          </p:nvSpPr>
          <p:spPr bwMode="black">
            <a:xfrm>
              <a:off x="3360958" y="5289026"/>
              <a:ext cx="2112688" cy="667362"/>
            </a:xfrm>
            <a:custGeom>
              <a:avLst/>
              <a:gdLst>
                <a:gd name="T0" fmla="*/ 1781 w 1985"/>
                <a:gd name="T1" fmla="*/ 576 h 627"/>
                <a:gd name="T2" fmla="*/ 1781 w 1985"/>
                <a:gd name="T3" fmla="*/ 576 h 627"/>
                <a:gd name="T4" fmla="*/ 1781 w 1985"/>
                <a:gd name="T5" fmla="*/ 576 h 627"/>
                <a:gd name="T6" fmla="*/ 1781 w 1985"/>
                <a:gd name="T7" fmla="*/ 576 h 627"/>
                <a:gd name="T8" fmla="*/ 1781 w 1985"/>
                <a:gd name="T9" fmla="*/ 576 h 627"/>
                <a:gd name="T10" fmla="*/ 1781 w 1985"/>
                <a:gd name="T11" fmla="*/ 576 h 627"/>
                <a:gd name="T12" fmla="*/ 1745 w 1985"/>
                <a:gd name="T13" fmla="*/ 627 h 627"/>
                <a:gd name="T14" fmla="*/ 1787 w 1985"/>
                <a:gd name="T15" fmla="*/ 590 h 627"/>
                <a:gd name="T16" fmla="*/ 1788 w 1985"/>
                <a:gd name="T17" fmla="*/ 581 h 627"/>
                <a:gd name="T18" fmla="*/ 1846 w 1985"/>
                <a:gd name="T19" fmla="*/ 575 h 627"/>
                <a:gd name="T20" fmla="*/ 1846 w 1985"/>
                <a:gd name="T21" fmla="*/ 575 h 627"/>
                <a:gd name="T22" fmla="*/ 1853 w 1985"/>
                <a:gd name="T23" fmla="*/ 575 h 627"/>
                <a:gd name="T24" fmla="*/ 1855 w 1985"/>
                <a:gd name="T25" fmla="*/ 575 h 627"/>
                <a:gd name="T26" fmla="*/ 1854 w 1985"/>
                <a:gd name="T27" fmla="*/ 584 h 627"/>
                <a:gd name="T28" fmla="*/ 1856 w 1985"/>
                <a:gd name="T29" fmla="*/ 574 h 627"/>
                <a:gd name="T30" fmla="*/ 1862 w 1985"/>
                <a:gd name="T31" fmla="*/ 572 h 627"/>
                <a:gd name="T32" fmla="*/ 1867 w 1985"/>
                <a:gd name="T33" fmla="*/ 581 h 627"/>
                <a:gd name="T34" fmla="*/ 1867 w 1985"/>
                <a:gd name="T35" fmla="*/ 581 h 627"/>
                <a:gd name="T36" fmla="*/ 1858 w 1985"/>
                <a:gd name="T37" fmla="*/ 582 h 627"/>
                <a:gd name="T38" fmla="*/ 1856 w 1985"/>
                <a:gd name="T39" fmla="*/ 574 h 627"/>
                <a:gd name="T40" fmla="*/ 1855 w 1985"/>
                <a:gd name="T41" fmla="*/ 593 h 627"/>
                <a:gd name="T42" fmla="*/ 1849 w 1985"/>
                <a:gd name="T43" fmla="*/ 585 h 627"/>
                <a:gd name="T44" fmla="*/ 1850 w 1985"/>
                <a:gd name="T45" fmla="*/ 585 h 627"/>
                <a:gd name="T46" fmla="*/ 1858 w 1985"/>
                <a:gd name="T47" fmla="*/ 583 h 627"/>
                <a:gd name="T48" fmla="*/ 1860 w 1985"/>
                <a:gd name="T49" fmla="*/ 592 h 627"/>
                <a:gd name="T50" fmla="*/ 1867 w 1985"/>
                <a:gd name="T51" fmla="*/ 590 h 627"/>
                <a:gd name="T52" fmla="*/ 1861 w 1985"/>
                <a:gd name="T53" fmla="*/ 591 h 627"/>
                <a:gd name="T54" fmla="*/ 1859 w 1985"/>
                <a:gd name="T55" fmla="*/ 583 h 627"/>
                <a:gd name="T56" fmla="*/ 1867 w 1985"/>
                <a:gd name="T57" fmla="*/ 582 h 627"/>
                <a:gd name="T58" fmla="*/ 1931 w 1985"/>
                <a:gd name="T59" fmla="*/ 589 h 627"/>
                <a:gd name="T60" fmla="*/ 1931 w 1985"/>
                <a:gd name="T61" fmla="*/ 575 h 627"/>
                <a:gd name="T62" fmla="*/ 1752 w 1985"/>
                <a:gd name="T63" fmla="*/ 522 h 627"/>
                <a:gd name="T64" fmla="*/ 1776 w 1985"/>
                <a:gd name="T65" fmla="*/ 581 h 627"/>
                <a:gd name="T66" fmla="*/ 1776 w 1985"/>
                <a:gd name="T67" fmla="*/ 581 h 627"/>
                <a:gd name="T68" fmla="*/ 1776 w 1985"/>
                <a:gd name="T69" fmla="*/ 581 h 627"/>
                <a:gd name="T70" fmla="*/ 1776 w 1985"/>
                <a:gd name="T71" fmla="*/ 581 h 627"/>
                <a:gd name="T72" fmla="*/ 1776 w 1985"/>
                <a:gd name="T73" fmla="*/ 581 h 627"/>
                <a:gd name="T74" fmla="*/ 1583 w 1985"/>
                <a:gd name="T75" fmla="*/ 59 h 627"/>
                <a:gd name="T76" fmla="*/ 803 w 1985"/>
                <a:gd name="T77" fmla="*/ 570 h 627"/>
                <a:gd name="T78" fmla="*/ 1288 w 1985"/>
                <a:gd name="T79" fmla="*/ 580 h 627"/>
                <a:gd name="T80" fmla="*/ 1275 w 1985"/>
                <a:gd name="T81" fmla="*/ 540 h 627"/>
                <a:gd name="T82" fmla="*/ 902 w 1985"/>
                <a:gd name="T83" fmla="*/ 482 h 627"/>
                <a:gd name="T84" fmla="*/ 1557 w 1985"/>
                <a:gd name="T85" fmla="*/ 482 h 627"/>
                <a:gd name="T86" fmla="*/ 292 w 1985"/>
                <a:gd name="T87" fmla="*/ 16 h 627"/>
                <a:gd name="T88" fmla="*/ 708 w 1985"/>
                <a:gd name="T89" fmla="*/ 627 h 627"/>
                <a:gd name="T90" fmla="*/ 292 w 1985"/>
                <a:gd name="T91" fmla="*/ 479 h 627"/>
                <a:gd name="T92" fmla="*/ 670 w 1985"/>
                <a:gd name="T93" fmla="*/ 585 h 627"/>
                <a:gd name="T94" fmla="*/ 333 w 1985"/>
                <a:gd name="T95" fmla="*/ 57 h 627"/>
                <a:gd name="T96" fmla="*/ 238 w 1985"/>
                <a:gd name="T97" fmla="*/ 546 h 627"/>
                <a:gd name="T98" fmla="*/ 247 w 1985"/>
                <a:gd name="T99" fmla="*/ 480 h 627"/>
                <a:gd name="T100" fmla="*/ 307 w 1985"/>
                <a:gd name="T101" fmla="*/ 362 h 627"/>
                <a:gd name="T102" fmla="*/ 205 w 1985"/>
                <a:gd name="T103" fmla="*/ 339 h 627"/>
                <a:gd name="T104" fmla="*/ 86 w 1985"/>
                <a:gd name="T105" fmla="*/ 368 h 627"/>
                <a:gd name="T106" fmla="*/ 95 w 1985"/>
                <a:gd name="T107" fmla="*/ 587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85" h="627">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968" y="133"/>
                  </a:moveTo>
                  <a:cubicBezTo>
                    <a:pt x="1745" y="133"/>
                    <a:pt x="1745" y="133"/>
                    <a:pt x="1745" y="133"/>
                  </a:cubicBezTo>
                  <a:cubicBezTo>
                    <a:pt x="1735" y="133"/>
                    <a:pt x="1728" y="140"/>
                    <a:pt x="1728" y="150"/>
                  </a:cubicBezTo>
                  <a:cubicBezTo>
                    <a:pt x="1728" y="610"/>
                    <a:pt x="1728" y="610"/>
                    <a:pt x="1728" y="610"/>
                  </a:cubicBezTo>
                  <a:cubicBezTo>
                    <a:pt x="1728" y="619"/>
                    <a:pt x="1735" y="627"/>
                    <a:pt x="1745" y="627"/>
                  </a:cubicBezTo>
                  <a:cubicBezTo>
                    <a:pt x="1968" y="627"/>
                    <a:pt x="1968" y="627"/>
                    <a:pt x="1968" y="627"/>
                  </a:cubicBezTo>
                  <a:cubicBezTo>
                    <a:pt x="1978" y="627"/>
                    <a:pt x="1985" y="619"/>
                    <a:pt x="1985" y="610"/>
                  </a:cubicBezTo>
                  <a:cubicBezTo>
                    <a:pt x="1985" y="150"/>
                    <a:pt x="1985" y="150"/>
                    <a:pt x="1985" y="150"/>
                  </a:cubicBezTo>
                  <a:cubicBezTo>
                    <a:pt x="1985" y="140"/>
                    <a:pt x="1978" y="133"/>
                    <a:pt x="1968" y="133"/>
                  </a:cubicBezTo>
                  <a:close/>
                  <a:moveTo>
                    <a:pt x="1787" y="590"/>
                  </a:moveTo>
                  <a:cubicBezTo>
                    <a:pt x="1784" y="586"/>
                    <a:pt x="1784" y="586"/>
                    <a:pt x="1784" y="586"/>
                  </a:cubicBezTo>
                  <a:cubicBezTo>
                    <a:pt x="1783" y="587"/>
                    <a:pt x="1782" y="587"/>
                    <a:pt x="1781" y="587"/>
                  </a:cubicBezTo>
                  <a:cubicBezTo>
                    <a:pt x="1777" y="587"/>
                    <a:pt x="1774" y="584"/>
                    <a:pt x="1774" y="581"/>
                  </a:cubicBezTo>
                  <a:cubicBezTo>
                    <a:pt x="1774" y="577"/>
                    <a:pt x="1777" y="574"/>
                    <a:pt x="1781" y="574"/>
                  </a:cubicBezTo>
                  <a:cubicBezTo>
                    <a:pt x="1785" y="574"/>
                    <a:pt x="1788" y="577"/>
                    <a:pt x="1788" y="581"/>
                  </a:cubicBezTo>
                  <a:cubicBezTo>
                    <a:pt x="1788" y="582"/>
                    <a:pt x="1787" y="584"/>
                    <a:pt x="1786" y="585"/>
                  </a:cubicBezTo>
                  <a:cubicBezTo>
                    <a:pt x="1788" y="589"/>
                    <a:pt x="1788" y="589"/>
                    <a:pt x="1788" y="589"/>
                  </a:cubicBezTo>
                  <a:lnTo>
                    <a:pt x="1787" y="590"/>
                  </a:lnTo>
                  <a:close/>
                  <a:moveTo>
                    <a:pt x="1848" y="583"/>
                  </a:move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6" y="575"/>
                    <a:pt x="1846" y="575"/>
                    <a:pt x="1846" y="575"/>
                  </a:cubicBezTo>
                  <a:cubicBezTo>
                    <a:pt x="1847" y="575"/>
                    <a:pt x="1847" y="575"/>
                    <a:pt x="1848" y="575"/>
                  </a:cubicBezTo>
                  <a:cubicBezTo>
                    <a:pt x="1848" y="576"/>
                    <a:pt x="1849" y="576"/>
                    <a:pt x="1849" y="576"/>
                  </a:cubicBezTo>
                  <a:cubicBezTo>
                    <a:pt x="1850" y="576"/>
                    <a:pt x="1850" y="576"/>
                    <a:pt x="1850" y="576"/>
                  </a:cubicBezTo>
                  <a:cubicBezTo>
                    <a:pt x="1851" y="576"/>
                    <a:pt x="1851" y="576"/>
                    <a:pt x="1852" y="576"/>
                  </a:cubicBezTo>
                  <a:cubicBezTo>
                    <a:pt x="1852" y="576"/>
                    <a:pt x="1853" y="576"/>
                    <a:pt x="1853" y="575"/>
                  </a:cubicBezTo>
                  <a:cubicBezTo>
                    <a:pt x="1854" y="575"/>
                    <a:pt x="1854" y="575"/>
                    <a:pt x="1855" y="574"/>
                  </a:cubicBezTo>
                  <a:cubicBezTo>
                    <a:pt x="1855" y="574"/>
                    <a:pt x="1855" y="574"/>
                    <a:pt x="1855" y="574"/>
                  </a:cubicBezTo>
                  <a:cubicBezTo>
                    <a:pt x="1855" y="574"/>
                    <a:pt x="1855" y="574"/>
                    <a:pt x="1855" y="574"/>
                  </a:cubicBezTo>
                  <a:cubicBezTo>
                    <a:pt x="1855" y="575"/>
                    <a:pt x="1855" y="575"/>
                    <a:pt x="1855" y="575"/>
                  </a:cubicBezTo>
                  <a:cubicBezTo>
                    <a:pt x="1855" y="575"/>
                    <a:pt x="1855" y="575"/>
                    <a:pt x="1855" y="575"/>
                  </a:cubicBezTo>
                  <a:cubicBezTo>
                    <a:pt x="1857" y="582"/>
                    <a:pt x="1857" y="582"/>
                    <a:pt x="1857" y="582"/>
                  </a:cubicBezTo>
                  <a:cubicBezTo>
                    <a:pt x="1857" y="582"/>
                    <a:pt x="1857" y="582"/>
                    <a:pt x="1857" y="582"/>
                  </a:cubicBezTo>
                  <a:cubicBezTo>
                    <a:pt x="1857" y="582"/>
                    <a:pt x="1857" y="582"/>
                    <a:pt x="1857" y="582"/>
                  </a:cubicBezTo>
                  <a:cubicBezTo>
                    <a:pt x="1857" y="583"/>
                    <a:pt x="1857" y="583"/>
                    <a:pt x="1857" y="583"/>
                  </a:cubicBezTo>
                  <a:cubicBezTo>
                    <a:pt x="1856" y="583"/>
                    <a:pt x="1855" y="584"/>
                    <a:pt x="1854" y="584"/>
                  </a:cubicBezTo>
                  <a:cubicBezTo>
                    <a:pt x="1854" y="584"/>
                    <a:pt x="1853" y="584"/>
                    <a:pt x="1853" y="584"/>
                  </a:cubicBezTo>
                  <a:cubicBezTo>
                    <a:pt x="1852" y="584"/>
                    <a:pt x="1852" y="584"/>
                    <a:pt x="1851" y="584"/>
                  </a:cubicBezTo>
                  <a:cubicBezTo>
                    <a:pt x="1850" y="584"/>
                    <a:pt x="1849" y="583"/>
                    <a:pt x="1848" y="583"/>
                  </a:cubicBezTo>
                  <a:cubicBezTo>
                    <a:pt x="1848" y="583"/>
                    <a:pt x="1848" y="583"/>
                    <a:pt x="1848" y="583"/>
                  </a:cubicBezTo>
                  <a:close/>
                  <a:moveTo>
                    <a:pt x="1856" y="574"/>
                  </a:moveTo>
                  <a:cubicBezTo>
                    <a:pt x="1856" y="574"/>
                    <a:pt x="1856" y="574"/>
                    <a:pt x="1856" y="574"/>
                  </a:cubicBezTo>
                  <a:cubicBezTo>
                    <a:pt x="1856" y="574"/>
                    <a:pt x="1856" y="574"/>
                    <a:pt x="1856" y="574"/>
                  </a:cubicBezTo>
                  <a:cubicBezTo>
                    <a:pt x="1856" y="573"/>
                    <a:pt x="1857" y="573"/>
                    <a:pt x="1857" y="573"/>
                  </a:cubicBezTo>
                  <a:cubicBezTo>
                    <a:pt x="1858" y="572"/>
                    <a:pt x="1859" y="572"/>
                    <a:pt x="1860" y="572"/>
                  </a:cubicBezTo>
                  <a:cubicBezTo>
                    <a:pt x="1861" y="572"/>
                    <a:pt x="1862" y="572"/>
                    <a:pt x="1862" y="572"/>
                  </a:cubicBezTo>
                  <a:cubicBezTo>
                    <a:pt x="1863" y="572"/>
                    <a:pt x="1864" y="573"/>
                    <a:pt x="1865" y="573"/>
                  </a:cubicBezTo>
                  <a:cubicBezTo>
                    <a:pt x="1865" y="573"/>
                    <a:pt x="1865" y="573"/>
                    <a:pt x="1865" y="573"/>
                  </a:cubicBezTo>
                  <a:cubicBezTo>
                    <a:pt x="1865" y="574"/>
                    <a:pt x="1865" y="574"/>
                    <a:pt x="1865" y="574"/>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7" y="581"/>
                    <a:pt x="1867" y="581"/>
                    <a:pt x="1867" y="581"/>
                  </a:cubicBezTo>
                  <a:cubicBezTo>
                    <a:pt x="1865" y="580"/>
                    <a:pt x="1863" y="580"/>
                    <a:pt x="1862" y="580"/>
                  </a:cubicBezTo>
                  <a:cubicBezTo>
                    <a:pt x="1861" y="580"/>
                    <a:pt x="1861" y="580"/>
                    <a:pt x="1860" y="581"/>
                  </a:cubicBezTo>
                  <a:cubicBezTo>
                    <a:pt x="1860" y="581"/>
                    <a:pt x="1859" y="581"/>
                    <a:pt x="1859" y="582"/>
                  </a:cubicBezTo>
                  <a:cubicBezTo>
                    <a:pt x="1859" y="582"/>
                    <a:pt x="1859" y="582"/>
                    <a:pt x="1858" y="582"/>
                  </a:cubicBezTo>
                  <a:cubicBezTo>
                    <a:pt x="1858" y="582"/>
                    <a:pt x="1858" y="582"/>
                    <a:pt x="1858" y="582"/>
                  </a:cubicBezTo>
                  <a:cubicBezTo>
                    <a:pt x="1858" y="581"/>
                    <a:pt x="1858" y="581"/>
                    <a:pt x="1858" y="581"/>
                  </a:cubicBezTo>
                  <a:cubicBezTo>
                    <a:pt x="1857" y="577"/>
                    <a:pt x="1857" y="577"/>
                    <a:pt x="1857" y="577"/>
                  </a:cubicBezTo>
                  <a:cubicBezTo>
                    <a:pt x="1856" y="574"/>
                    <a:pt x="1856" y="574"/>
                    <a:pt x="1856" y="574"/>
                  </a:cubicBezTo>
                  <a:cubicBezTo>
                    <a:pt x="1856" y="574"/>
                    <a:pt x="1856" y="574"/>
                    <a:pt x="1856" y="574"/>
                  </a:cubicBezTo>
                  <a:cubicBezTo>
                    <a:pt x="1856" y="574"/>
                    <a:pt x="1856" y="574"/>
                    <a:pt x="1856" y="574"/>
                  </a:cubicBezTo>
                  <a:close/>
                  <a:moveTo>
                    <a:pt x="1860" y="592"/>
                  </a:moveTo>
                  <a:cubicBezTo>
                    <a:pt x="1859" y="592"/>
                    <a:pt x="1859" y="592"/>
                    <a:pt x="1858" y="592"/>
                  </a:cubicBezTo>
                  <a:cubicBezTo>
                    <a:pt x="1858" y="593"/>
                    <a:pt x="1858" y="593"/>
                    <a:pt x="1857" y="593"/>
                  </a:cubicBezTo>
                  <a:cubicBezTo>
                    <a:pt x="1857" y="593"/>
                    <a:pt x="1857" y="593"/>
                    <a:pt x="1856" y="593"/>
                  </a:cubicBezTo>
                  <a:cubicBezTo>
                    <a:pt x="1856" y="593"/>
                    <a:pt x="1856" y="593"/>
                    <a:pt x="1855" y="593"/>
                  </a:cubicBezTo>
                  <a:cubicBezTo>
                    <a:pt x="1855" y="593"/>
                    <a:pt x="1854" y="593"/>
                    <a:pt x="1854" y="593"/>
                  </a:cubicBezTo>
                  <a:cubicBezTo>
                    <a:pt x="1853" y="593"/>
                    <a:pt x="1853" y="593"/>
                    <a:pt x="1852" y="593"/>
                  </a:cubicBezTo>
                  <a:cubicBezTo>
                    <a:pt x="1852" y="593"/>
                    <a:pt x="1851" y="592"/>
                    <a:pt x="1851" y="592"/>
                  </a:cubicBezTo>
                  <a:cubicBezTo>
                    <a:pt x="1851" y="592"/>
                    <a:pt x="1851" y="592"/>
                    <a:pt x="1851" y="592"/>
                  </a:cubicBezTo>
                  <a:cubicBezTo>
                    <a:pt x="1849" y="585"/>
                    <a:pt x="1849" y="585"/>
                    <a:pt x="1849" y="585"/>
                  </a:cubicBezTo>
                  <a:cubicBezTo>
                    <a:pt x="1849" y="584"/>
                    <a:pt x="1849" y="584"/>
                    <a:pt x="1849" y="584"/>
                  </a:cubicBezTo>
                  <a:cubicBezTo>
                    <a:pt x="1849" y="584"/>
                    <a:pt x="1849" y="584"/>
                    <a:pt x="1849" y="584"/>
                  </a:cubicBezTo>
                  <a:cubicBezTo>
                    <a:pt x="1849" y="584"/>
                    <a:pt x="1849" y="584"/>
                    <a:pt x="1849" y="584"/>
                  </a:cubicBezTo>
                  <a:cubicBezTo>
                    <a:pt x="1849" y="584"/>
                    <a:pt x="1849" y="584"/>
                    <a:pt x="1849" y="584"/>
                  </a:cubicBezTo>
                  <a:cubicBezTo>
                    <a:pt x="1849" y="584"/>
                    <a:pt x="1850" y="585"/>
                    <a:pt x="1850" y="585"/>
                  </a:cubicBezTo>
                  <a:cubicBezTo>
                    <a:pt x="1851" y="585"/>
                    <a:pt x="1851" y="585"/>
                    <a:pt x="1852" y="585"/>
                  </a:cubicBezTo>
                  <a:cubicBezTo>
                    <a:pt x="1853" y="585"/>
                    <a:pt x="1853" y="585"/>
                    <a:pt x="1854" y="585"/>
                  </a:cubicBezTo>
                  <a:cubicBezTo>
                    <a:pt x="1855" y="585"/>
                    <a:pt x="1855" y="585"/>
                    <a:pt x="1856" y="584"/>
                  </a:cubicBezTo>
                  <a:cubicBezTo>
                    <a:pt x="1856" y="584"/>
                    <a:pt x="1857" y="584"/>
                    <a:pt x="1858" y="584"/>
                  </a:cubicBezTo>
                  <a:cubicBezTo>
                    <a:pt x="1858" y="583"/>
                    <a:pt x="1858" y="583"/>
                    <a:pt x="1858" y="583"/>
                  </a:cubicBezTo>
                  <a:cubicBezTo>
                    <a:pt x="1858" y="583"/>
                    <a:pt x="1858" y="584"/>
                    <a:pt x="1858" y="584"/>
                  </a:cubicBezTo>
                  <a:cubicBezTo>
                    <a:pt x="1858" y="584"/>
                    <a:pt x="1858" y="584"/>
                    <a:pt x="1858" y="584"/>
                  </a:cubicBezTo>
                  <a:cubicBezTo>
                    <a:pt x="1858" y="584"/>
                    <a:pt x="1858" y="584"/>
                    <a:pt x="1858" y="584"/>
                  </a:cubicBezTo>
                  <a:cubicBezTo>
                    <a:pt x="1860" y="591"/>
                    <a:pt x="1860" y="591"/>
                    <a:pt x="1860" y="591"/>
                  </a:cubicBezTo>
                  <a:cubicBezTo>
                    <a:pt x="1860" y="591"/>
                    <a:pt x="1860" y="592"/>
                    <a:pt x="1860" y="592"/>
                  </a:cubicBezTo>
                  <a:close/>
                  <a:moveTo>
                    <a:pt x="1870" y="590"/>
                  </a:moveTo>
                  <a:cubicBezTo>
                    <a:pt x="1869" y="590"/>
                    <a:pt x="1869" y="590"/>
                    <a:pt x="1869" y="590"/>
                  </a:cubicBezTo>
                  <a:cubicBezTo>
                    <a:pt x="1869" y="590"/>
                    <a:pt x="1869" y="590"/>
                    <a:pt x="1869" y="590"/>
                  </a:cubicBezTo>
                  <a:cubicBezTo>
                    <a:pt x="1869" y="590"/>
                    <a:pt x="1869" y="590"/>
                    <a:pt x="1869" y="590"/>
                  </a:cubicBezTo>
                  <a:cubicBezTo>
                    <a:pt x="1869" y="590"/>
                    <a:pt x="1868" y="590"/>
                    <a:pt x="1867" y="590"/>
                  </a:cubicBezTo>
                  <a:cubicBezTo>
                    <a:pt x="1866" y="589"/>
                    <a:pt x="1866" y="589"/>
                    <a:pt x="1865" y="589"/>
                  </a:cubicBezTo>
                  <a:cubicBezTo>
                    <a:pt x="1865" y="589"/>
                    <a:pt x="1864" y="589"/>
                    <a:pt x="1864" y="590"/>
                  </a:cubicBezTo>
                  <a:cubicBezTo>
                    <a:pt x="1863" y="590"/>
                    <a:pt x="1863" y="590"/>
                    <a:pt x="1863" y="590"/>
                  </a:cubicBezTo>
                  <a:cubicBezTo>
                    <a:pt x="1862" y="590"/>
                    <a:pt x="1862" y="591"/>
                    <a:pt x="1861" y="591"/>
                  </a:cubicBezTo>
                  <a:cubicBezTo>
                    <a:pt x="1861" y="591"/>
                    <a:pt x="1861" y="591"/>
                    <a:pt x="1861" y="591"/>
                  </a:cubicBezTo>
                  <a:cubicBezTo>
                    <a:pt x="1861" y="591"/>
                    <a:pt x="1861" y="591"/>
                    <a:pt x="1861" y="591"/>
                  </a:cubicBezTo>
                  <a:cubicBezTo>
                    <a:pt x="1861" y="591"/>
                    <a:pt x="1861" y="591"/>
                    <a:pt x="1861" y="591"/>
                  </a:cubicBezTo>
                  <a:cubicBezTo>
                    <a:pt x="1861" y="591"/>
                    <a:pt x="1859" y="583"/>
                    <a:pt x="1859" y="583"/>
                  </a:cubicBezTo>
                  <a:cubicBezTo>
                    <a:pt x="1859" y="583"/>
                    <a:pt x="1859" y="583"/>
                    <a:pt x="1859" y="583"/>
                  </a:cubicBezTo>
                  <a:cubicBezTo>
                    <a:pt x="1859" y="583"/>
                    <a:pt x="1859" y="583"/>
                    <a:pt x="1859" y="583"/>
                  </a:cubicBezTo>
                  <a:cubicBezTo>
                    <a:pt x="1860" y="582"/>
                    <a:pt x="1861" y="582"/>
                    <a:pt x="1862" y="581"/>
                  </a:cubicBezTo>
                  <a:cubicBezTo>
                    <a:pt x="1862" y="581"/>
                    <a:pt x="1863" y="581"/>
                    <a:pt x="1863" y="581"/>
                  </a:cubicBezTo>
                  <a:cubicBezTo>
                    <a:pt x="1864" y="581"/>
                    <a:pt x="1864" y="581"/>
                    <a:pt x="1864" y="581"/>
                  </a:cubicBezTo>
                  <a:cubicBezTo>
                    <a:pt x="1865" y="581"/>
                    <a:pt x="1865" y="582"/>
                    <a:pt x="1866" y="582"/>
                  </a:cubicBezTo>
                  <a:cubicBezTo>
                    <a:pt x="1866" y="582"/>
                    <a:pt x="1867" y="582"/>
                    <a:pt x="1867" y="582"/>
                  </a:cubicBezTo>
                  <a:cubicBezTo>
                    <a:pt x="1867" y="582"/>
                    <a:pt x="1867" y="582"/>
                    <a:pt x="1867" y="582"/>
                  </a:cubicBezTo>
                  <a:cubicBezTo>
                    <a:pt x="1870" y="590"/>
                    <a:pt x="1870" y="590"/>
                    <a:pt x="1870" y="590"/>
                  </a:cubicBezTo>
                  <a:cubicBezTo>
                    <a:pt x="1870" y="590"/>
                    <a:pt x="1870" y="590"/>
                    <a:pt x="1870" y="590"/>
                  </a:cubicBezTo>
                  <a:close/>
                  <a:moveTo>
                    <a:pt x="1934" y="589"/>
                  </a:moveTo>
                  <a:cubicBezTo>
                    <a:pt x="1931" y="589"/>
                    <a:pt x="1931" y="589"/>
                    <a:pt x="1931" y="589"/>
                  </a:cubicBezTo>
                  <a:cubicBezTo>
                    <a:pt x="1937" y="583"/>
                    <a:pt x="1937" y="583"/>
                    <a:pt x="1937" y="583"/>
                  </a:cubicBezTo>
                  <a:cubicBezTo>
                    <a:pt x="1926" y="583"/>
                    <a:pt x="1926" y="583"/>
                    <a:pt x="1926" y="583"/>
                  </a:cubicBezTo>
                  <a:cubicBezTo>
                    <a:pt x="1926" y="581"/>
                    <a:pt x="1926" y="581"/>
                    <a:pt x="1926" y="581"/>
                  </a:cubicBezTo>
                  <a:cubicBezTo>
                    <a:pt x="1937" y="581"/>
                    <a:pt x="1937" y="581"/>
                    <a:pt x="1937" y="581"/>
                  </a:cubicBezTo>
                  <a:cubicBezTo>
                    <a:pt x="1931" y="575"/>
                    <a:pt x="1931" y="575"/>
                    <a:pt x="1931" y="575"/>
                  </a:cubicBezTo>
                  <a:cubicBezTo>
                    <a:pt x="1934" y="575"/>
                    <a:pt x="1934" y="575"/>
                    <a:pt x="1934" y="575"/>
                  </a:cubicBezTo>
                  <a:cubicBezTo>
                    <a:pt x="1941" y="582"/>
                    <a:pt x="1941" y="582"/>
                    <a:pt x="1941" y="582"/>
                  </a:cubicBezTo>
                  <a:lnTo>
                    <a:pt x="1934" y="589"/>
                  </a:lnTo>
                  <a:close/>
                  <a:moveTo>
                    <a:pt x="1962" y="522"/>
                  </a:moveTo>
                  <a:cubicBezTo>
                    <a:pt x="1752" y="522"/>
                    <a:pt x="1752" y="522"/>
                    <a:pt x="1752" y="522"/>
                  </a:cubicBezTo>
                  <a:cubicBezTo>
                    <a:pt x="1752" y="173"/>
                    <a:pt x="1752" y="173"/>
                    <a:pt x="1752" y="173"/>
                  </a:cubicBezTo>
                  <a:cubicBezTo>
                    <a:pt x="1962" y="173"/>
                    <a:pt x="1962" y="173"/>
                    <a:pt x="1962" y="173"/>
                  </a:cubicBezTo>
                  <a:lnTo>
                    <a:pt x="1962" y="522"/>
                  </a:ln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781" y="576"/>
                  </a:moveTo>
                  <a:cubicBezTo>
                    <a:pt x="1778" y="576"/>
                    <a:pt x="1776" y="578"/>
                    <a:pt x="1776" y="581"/>
                  </a:cubicBezTo>
                  <a:cubicBezTo>
                    <a:pt x="1776" y="583"/>
                    <a:pt x="1778" y="586"/>
                    <a:pt x="1781" y="586"/>
                  </a:cubicBezTo>
                  <a:cubicBezTo>
                    <a:pt x="1784" y="586"/>
                    <a:pt x="1786" y="583"/>
                    <a:pt x="1786" y="581"/>
                  </a:cubicBezTo>
                  <a:cubicBezTo>
                    <a:pt x="1786" y="578"/>
                    <a:pt x="1784" y="576"/>
                    <a:pt x="1781" y="576"/>
                  </a:cubicBezTo>
                  <a:close/>
                  <a:moveTo>
                    <a:pt x="1583" y="482"/>
                  </a:moveTo>
                  <a:cubicBezTo>
                    <a:pt x="1583" y="59"/>
                    <a:pt x="1583" y="59"/>
                    <a:pt x="1583" y="59"/>
                  </a:cubicBezTo>
                  <a:cubicBezTo>
                    <a:pt x="1583" y="39"/>
                    <a:pt x="1566" y="23"/>
                    <a:pt x="1546" y="23"/>
                  </a:cubicBezTo>
                  <a:cubicBezTo>
                    <a:pt x="910" y="23"/>
                    <a:pt x="910" y="23"/>
                    <a:pt x="910" y="23"/>
                  </a:cubicBezTo>
                  <a:cubicBezTo>
                    <a:pt x="890" y="23"/>
                    <a:pt x="874" y="39"/>
                    <a:pt x="874" y="59"/>
                  </a:cubicBezTo>
                  <a:cubicBezTo>
                    <a:pt x="874" y="482"/>
                    <a:pt x="874" y="482"/>
                    <a:pt x="874" y="482"/>
                  </a:cubicBezTo>
                  <a:cubicBezTo>
                    <a:pt x="803" y="570"/>
                    <a:pt x="803" y="570"/>
                    <a:pt x="803" y="570"/>
                  </a:cubicBezTo>
                  <a:cubicBezTo>
                    <a:pt x="803" y="594"/>
                    <a:pt x="823" y="614"/>
                    <a:pt x="847" y="614"/>
                  </a:cubicBezTo>
                  <a:cubicBezTo>
                    <a:pt x="1609" y="614"/>
                    <a:pt x="1609" y="614"/>
                    <a:pt x="1609" y="614"/>
                  </a:cubicBezTo>
                  <a:cubicBezTo>
                    <a:pt x="1633" y="614"/>
                    <a:pt x="1654" y="594"/>
                    <a:pt x="1654" y="570"/>
                  </a:cubicBezTo>
                  <a:lnTo>
                    <a:pt x="1583" y="482"/>
                  </a:lnTo>
                  <a:close/>
                  <a:moveTo>
                    <a:pt x="1288" y="580"/>
                  </a:moveTo>
                  <a:cubicBezTo>
                    <a:pt x="1156" y="580"/>
                    <a:pt x="1156" y="580"/>
                    <a:pt x="1156" y="580"/>
                  </a:cubicBezTo>
                  <a:cubicBezTo>
                    <a:pt x="1148" y="580"/>
                    <a:pt x="1142" y="577"/>
                    <a:pt x="1142" y="573"/>
                  </a:cubicBezTo>
                  <a:cubicBezTo>
                    <a:pt x="1158" y="545"/>
                    <a:pt x="1158" y="545"/>
                    <a:pt x="1158" y="545"/>
                  </a:cubicBezTo>
                  <a:cubicBezTo>
                    <a:pt x="1158" y="542"/>
                    <a:pt x="1163" y="540"/>
                    <a:pt x="1169" y="540"/>
                  </a:cubicBezTo>
                  <a:cubicBezTo>
                    <a:pt x="1275" y="540"/>
                    <a:pt x="1275" y="540"/>
                    <a:pt x="1275" y="540"/>
                  </a:cubicBezTo>
                  <a:cubicBezTo>
                    <a:pt x="1280" y="540"/>
                    <a:pt x="1285" y="542"/>
                    <a:pt x="1285" y="545"/>
                  </a:cubicBezTo>
                  <a:cubicBezTo>
                    <a:pt x="1301" y="573"/>
                    <a:pt x="1301" y="573"/>
                    <a:pt x="1301" y="573"/>
                  </a:cubicBezTo>
                  <a:cubicBezTo>
                    <a:pt x="1301" y="577"/>
                    <a:pt x="1295" y="580"/>
                    <a:pt x="1288" y="580"/>
                  </a:cubicBezTo>
                  <a:close/>
                  <a:moveTo>
                    <a:pt x="1557" y="482"/>
                  </a:moveTo>
                  <a:cubicBezTo>
                    <a:pt x="902" y="482"/>
                    <a:pt x="902" y="482"/>
                    <a:pt x="902" y="482"/>
                  </a:cubicBezTo>
                  <a:cubicBezTo>
                    <a:pt x="902" y="65"/>
                    <a:pt x="902" y="65"/>
                    <a:pt x="902" y="65"/>
                  </a:cubicBezTo>
                  <a:cubicBezTo>
                    <a:pt x="902" y="55"/>
                    <a:pt x="910" y="47"/>
                    <a:pt x="921" y="47"/>
                  </a:cubicBezTo>
                  <a:cubicBezTo>
                    <a:pt x="1539" y="47"/>
                    <a:pt x="1539" y="47"/>
                    <a:pt x="1539" y="47"/>
                  </a:cubicBezTo>
                  <a:cubicBezTo>
                    <a:pt x="1549" y="47"/>
                    <a:pt x="1557" y="55"/>
                    <a:pt x="1557" y="65"/>
                  </a:cubicBezTo>
                  <a:lnTo>
                    <a:pt x="1557" y="482"/>
                  </a:lnTo>
                  <a:close/>
                  <a:moveTo>
                    <a:pt x="333" y="57"/>
                  </a:moveTo>
                  <a:cubicBezTo>
                    <a:pt x="333" y="57"/>
                    <a:pt x="333" y="57"/>
                    <a:pt x="333" y="57"/>
                  </a:cubicBezTo>
                  <a:cubicBezTo>
                    <a:pt x="333" y="327"/>
                    <a:pt x="333" y="327"/>
                    <a:pt x="333" y="327"/>
                  </a:cubicBezTo>
                  <a:cubicBezTo>
                    <a:pt x="333" y="327"/>
                    <a:pt x="333" y="327"/>
                    <a:pt x="292" y="363"/>
                  </a:cubicBezTo>
                  <a:cubicBezTo>
                    <a:pt x="292" y="363"/>
                    <a:pt x="292" y="363"/>
                    <a:pt x="292" y="16"/>
                  </a:cubicBezTo>
                  <a:cubicBezTo>
                    <a:pt x="292" y="6"/>
                    <a:pt x="298" y="0"/>
                    <a:pt x="308" y="0"/>
                  </a:cubicBezTo>
                  <a:cubicBezTo>
                    <a:pt x="308" y="0"/>
                    <a:pt x="308" y="0"/>
                    <a:pt x="708" y="0"/>
                  </a:cubicBezTo>
                  <a:cubicBezTo>
                    <a:pt x="717" y="0"/>
                    <a:pt x="725" y="6"/>
                    <a:pt x="725" y="16"/>
                  </a:cubicBezTo>
                  <a:cubicBezTo>
                    <a:pt x="725" y="16"/>
                    <a:pt x="725" y="16"/>
                    <a:pt x="725" y="611"/>
                  </a:cubicBezTo>
                  <a:cubicBezTo>
                    <a:pt x="725" y="621"/>
                    <a:pt x="717" y="627"/>
                    <a:pt x="708" y="627"/>
                  </a:cubicBezTo>
                  <a:cubicBezTo>
                    <a:pt x="708" y="627"/>
                    <a:pt x="708" y="627"/>
                    <a:pt x="308" y="627"/>
                  </a:cubicBezTo>
                  <a:cubicBezTo>
                    <a:pt x="298" y="627"/>
                    <a:pt x="292" y="621"/>
                    <a:pt x="292" y="611"/>
                  </a:cubicBezTo>
                  <a:cubicBezTo>
                    <a:pt x="292" y="611"/>
                    <a:pt x="292" y="593"/>
                    <a:pt x="292" y="536"/>
                  </a:cubicBezTo>
                  <a:cubicBezTo>
                    <a:pt x="292" y="527"/>
                    <a:pt x="292" y="517"/>
                    <a:pt x="292" y="506"/>
                  </a:cubicBezTo>
                  <a:cubicBezTo>
                    <a:pt x="292" y="498"/>
                    <a:pt x="292" y="489"/>
                    <a:pt x="292" y="479"/>
                  </a:cubicBezTo>
                  <a:cubicBezTo>
                    <a:pt x="292" y="474"/>
                    <a:pt x="292" y="468"/>
                    <a:pt x="292" y="461"/>
                  </a:cubicBezTo>
                  <a:cubicBezTo>
                    <a:pt x="292" y="461"/>
                    <a:pt x="292" y="461"/>
                    <a:pt x="333" y="424"/>
                  </a:cubicBezTo>
                  <a:cubicBezTo>
                    <a:pt x="333" y="424"/>
                    <a:pt x="333" y="457"/>
                    <a:pt x="333" y="570"/>
                  </a:cubicBezTo>
                  <a:cubicBezTo>
                    <a:pt x="333" y="578"/>
                    <a:pt x="339" y="585"/>
                    <a:pt x="345" y="585"/>
                  </a:cubicBezTo>
                  <a:cubicBezTo>
                    <a:pt x="345" y="585"/>
                    <a:pt x="345" y="585"/>
                    <a:pt x="670" y="585"/>
                  </a:cubicBezTo>
                  <a:cubicBezTo>
                    <a:pt x="677" y="585"/>
                    <a:pt x="683" y="578"/>
                    <a:pt x="683" y="570"/>
                  </a:cubicBezTo>
                  <a:cubicBezTo>
                    <a:pt x="683" y="570"/>
                    <a:pt x="683" y="570"/>
                    <a:pt x="683" y="57"/>
                  </a:cubicBezTo>
                  <a:cubicBezTo>
                    <a:pt x="683" y="49"/>
                    <a:pt x="677" y="42"/>
                    <a:pt x="670" y="42"/>
                  </a:cubicBezTo>
                  <a:cubicBezTo>
                    <a:pt x="670" y="42"/>
                    <a:pt x="670" y="42"/>
                    <a:pt x="345" y="42"/>
                  </a:cubicBezTo>
                  <a:cubicBezTo>
                    <a:pt x="339" y="42"/>
                    <a:pt x="333" y="49"/>
                    <a:pt x="333" y="57"/>
                  </a:cubicBezTo>
                  <a:close/>
                  <a:moveTo>
                    <a:pt x="95" y="587"/>
                  </a:moveTo>
                  <a:cubicBezTo>
                    <a:pt x="103" y="579"/>
                    <a:pt x="121" y="567"/>
                    <a:pt x="132" y="565"/>
                  </a:cubicBezTo>
                  <a:cubicBezTo>
                    <a:pt x="146" y="562"/>
                    <a:pt x="160" y="562"/>
                    <a:pt x="175" y="562"/>
                  </a:cubicBezTo>
                  <a:cubicBezTo>
                    <a:pt x="188" y="561"/>
                    <a:pt x="200" y="555"/>
                    <a:pt x="214" y="552"/>
                  </a:cubicBezTo>
                  <a:cubicBezTo>
                    <a:pt x="225" y="548"/>
                    <a:pt x="230" y="548"/>
                    <a:pt x="238" y="546"/>
                  </a:cubicBezTo>
                  <a:cubicBezTo>
                    <a:pt x="256" y="543"/>
                    <a:pt x="254" y="543"/>
                    <a:pt x="262" y="541"/>
                  </a:cubicBezTo>
                  <a:cubicBezTo>
                    <a:pt x="272" y="539"/>
                    <a:pt x="284" y="531"/>
                    <a:pt x="286" y="520"/>
                  </a:cubicBezTo>
                  <a:cubicBezTo>
                    <a:pt x="288" y="509"/>
                    <a:pt x="277" y="496"/>
                    <a:pt x="266" y="497"/>
                  </a:cubicBezTo>
                  <a:cubicBezTo>
                    <a:pt x="241" y="499"/>
                    <a:pt x="237" y="504"/>
                    <a:pt x="215" y="505"/>
                  </a:cubicBezTo>
                  <a:cubicBezTo>
                    <a:pt x="228" y="494"/>
                    <a:pt x="234" y="492"/>
                    <a:pt x="247" y="480"/>
                  </a:cubicBezTo>
                  <a:cubicBezTo>
                    <a:pt x="261" y="468"/>
                    <a:pt x="271" y="460"/>
                    <a:pt x="284" y="448"/>
                  </a:cubicBezTo>
                  <a:cubicBezTo>
                    <a:pt x="298" y="436"/>
                    <a:pt x="310" y="426"/>
                    <a:pt x="326" y="412"/>
                  </a:cubicBezTo>
                  <a:cubicBezTo>
                    <a:pt x="338" y="401"/>
                    <a:pt x="354" y="388"/>
                    <a:pt x="361" y="373"/>
                  </a:cubicBezTo>
                  <a:cubicBezTo>
                    <a:pt x="373" y="349"/>
                    <a:pt x="364" y="336"/>
                    <a:pt x="347" y="338"/>
                  </a:cubicBezTo>
                  <a:cubicBezTo>
                    <a:pt x="333" y="339"/>
                    <a:pt x="318" y="353"/>
                    <a:pt x="307" y="362"/>
                  </a:cubicBezTo>
                  <a:cubicBezTo>
                    <a:pt x="278" y="387"/>
                    <a:pt x="248" y="411"/>
                    <a:pt x="219" y="436"/>
                  </a:cubicBezTo>
                  <a:cubicBezTo>
                    <a:pt x="230" y="426"/>
                    <a:pt x="240" y="416"/>
                    <a:pt x="252" y="405"/>
                  </a:cubicBezTo>
                  <a:cubicBezTo>
                    <a:pt x="265" y="393"/>
                    <a:pt x="267" y="381"/>
                    <a:pt x="259" y="372"/>
                  </a:cubicBezTo>
                  <a:cubicBezTo>
                    <a:pt x="235" y="344"/>
                    <a:pt x="212" y="380"/>
                    <a:pt x="184" y="398"/>
                  </a:cubicBezTo>
                  <a:cubicBezTo>
                    <a:pt x="217" y="370"/>
                    <a:pt x="228" y="355"/>
                    <a:pt x="205" y="339"/>
                  </a:cubicBezTo>
                  <a:cubicBezTo>
                    <a:pt x="186" y="326"/>
                    <a:pt x="162" y="364"/>
                    <a:pt x="146" y="374"/>
                  </a:cubicBezTo>
                  <a:cubicBezTo>
                    <a:pt x="152" y="367"/>
                    <a:pt x="162" y="359"/>
                    <a:pt x="168" y="353"/>
                  </a:cubicBezTo>
                  <a:cubicBezTo>
                    <a:pt x="173" y="348"/>
                    <a:pt x="180" y="340"/>
                    <a:pt x="175" y="332"/>
                  </a:cubicBezTo>
                  <a:cubicBezTo>
                    <a:pt x="160" y="308"/>
                    <a:pt x="146" y="322"/>
                    <a:pt x="135" y="331"/>
                  </a:cubicBezTo>
                  <a:cubicBezTo>
                    <a:pt x="118" y="342"/>
                    <a:pt x="102" y="355"/>
                    <a:pt x="86" y="368"/>
                  </a:cubicBezTo>
                  <a:cubicBezTo>
                    <a:pt x="72" y="381"/>
                    <a:pt x="54" y="392"/>
                    <a:pt x="49" y="410"/>
                  </a:cubicBezTo>
                  <a:cubicBezTo>
                    <a:pt x="45" y="423"/>
                    <a:pt x="45" y="435"/>
                    <a:pt x="36" y="446"/>
                  </a:cubicBezTo>
                  <a:cubicBezTo>
                    <a:pt x="27" y="456"/>
                    <a:pt x="10" y="469"/>
                    <a:pt x="0" y="478"/>
                  </a:cubicBezTo>
                  <a:cubicBezTo>
                    <a:pt x="7" y="486"/>
                    <a:pt x="15" y="495"/>
                    <a:pt x="23" y="504"/>
                  </a:cubicBezTo>
                  <a:cubicBezTo>
                    <a:pt x="33" y="516"/>
                    <a:pt x="85" y="575"/>
                    <a:pt x="95" y="587"/>
                  </a:cubicBezTo>
                  <a:close/>
                </a:path>
              </a:pathLst>
            </a:custGeom>
            <a:solidFill>
              <a:srgbClr val="0072C6"/>
            </a:solidFill>
            <a:ln>
              <a:no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a:solidFill>
                  <a:srgbClr val="505050"/>
                </a:solidFill>
              </a:endParaRPr>
            </a:p>
          </p:txBody>
        </p:sp>
      </p:grpSp>
      <p:sp>
        <p:nvSpPr>
          <p:cNvPr id="96" name="Freeform 95"/>
          <p:cNvSpPr/>
          <p:nvPr/>
        </p:nvSpPr>
        <p:spPr bwMode="auto">
          <a:xfrm flipH="1">
            <a:off x="9057773" y="1836498"/>
            <a:ext cx="182940" cy="1973448"/>
          </a:xfrm>
          <a:custGeom>
            <a:avLst/>
            <a:gdLst>
              <a:gd name="connsiteX0" fmla="*/ 38100 w 180975"/>
              <a:gd name="connsiteY0" fmla="*/ 0 h 1666875"/>
              <a:gd name="connsiteX1" fmla="*/ 180975 w 180975"/>
              <a:gd name="connsiteY1" fmla="*/ 0 h 1666875"/>
              <a:gd name="connsiteX2" fmla="*/ 180975 w 180975"/>
              <a:gd name="connsiteY2" fmla="*/ 1666875 h 1666875"/>
              <a:gd name="connsiteX3" fmla="*/ 0 w 180975"/>
              <a:gd name="connsiteY3" fmla="*/ 1666875 h 1666875"/>
            </a:gdLst>
            <a:ahLst/>
            <a:cxnLst>
              <a:cxn ang="0">
                <a:pos x="connsiteX0" y="connsiteY0"/>
              </a:cxn>
              <a:cxn ang="0">
                <a:pos x="connsiteX1" y="connsiteY1"/>
              </a:cxn>
              <a:cxn ang="0">
                <a:pos x="connsiteX2" y="connsiteY2"/>
              </a:cxn>
              <a:cxn ang="0">
                <a:pos x="connsiteX3" y="connsiteY3"/>
              </a:cxn>
            </a:cxnLst>
            <a:rect l="l" t="t" r="r" b="b"/>
            <a:pathLst>
              <a:path w="180975" h="1666875">
                <a:moveTo>
                  <a:pt x="38100" y="0"/>
                </a:moveTo>
                <a:lnTo>
                  <a:pt x="180975" y="0"/>
                </a:lnTo>
                <a:lnTo>
                  <a:pt x="180975" y="1666875"/>
                </a:lnTo>
                <a:lnTo>
                  <a:pt x="0" y="1666875"/>
                </a:lnTo>
              </a:path>
            </a:pathLst>
          </a:custGeom>
          <a:noFill/>
          <a:ln w="22225" cap="flat" cmpd="sng" algn="ctr">
            <a:solidFill>
              <a:srgbClr val="0072C6"/>
            </a:solidFill>
            <a:prstDash val="solid"/>
            <a:headEnd type="non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97" name="Freeform 96"/>
          <p:cNvSpPr/>
          <p:nvPr/>
        </p:nvSpPr>
        <p:spPr bwMode="auto">
          <a:xfrm flipH="1" flipV="1">
            <a:off x="6647313" y="2222929"/>
            <a:ext cx="2276794" cy="83807"/>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sp>
        <p:nvSpPr>
          <p:cNvPr id="98" name="Freeform 97"/>
          <p:cNvSpPr/>
          <p:nvPr/>
        </p:nvSpPr>
        <p:spPr bwMode="auto">
          <a:xfrm flipH="1" flipV="1">
            <a:off x="6400757" y="2031818"/>
            <a:ext cx="2561526" cy="45712"/>
          </a:xfrm>
          <a:custGeom>
            <a:avLst/>
            <a:gdLst>
              <a:gd name="connsiteX0" fmla="*/ 0 w 2238375"/>
              <a:gd name="connsiteY0" fmla="*/ 0 h 0"/>
              <a:gd name="connsiteX1" fmla="*/ 2238375 w 2238375"/>
              <a:gd name="connsiteY1" fmla="*/ 0 h 0"/>
            </a:gdLst>
            <a:ahLst/>
            <a:cxnLst>
              <a:cxn ang="0">
                <a:pos x="connsiteX0" y="connsiteY0"/>
              </a:cxn>
              <a:cxn ang="0">
                <a:pos x="connsiteX1" y="connsiteY1"/>
              </a:cxn>
            </a:cxnLst>
            <a:rect l="l" t="t" r="r" b="b"/>
            <a:pathLst>
              <a:path w="2238375">
                <a:moveTo>
                  <a:pt x="0" y="0"/>
                </a:moveTo>
                <a:lnTo>
                  <a:pt x="2238375" y="0"/>
                </a:lnTo>
              </a:path>
            </a:pathLst>
          </a:custGeom>
          <a:noFill/>
          <a:ln w="57150" cap="rnd" cmpd="sng" algn="ctr">
            <a:solidFill>
              <a:srgbClr val="0072C6"/>
            </a:solidFill>
            <a:prstDash val="sysDot"/>
            <a:headEnd type="triangle" w="med" len="med"/>
            <a:tailEnd type="non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99" name="Group 98"/>
          <p:cNvGrpSpPr/>
          <p:nvPr/>
        </p:nvGrpSpPr>
        <p:grpSpPr>
          <a:xfrm>
            <a:off x="9336203" y="714625"/>
            <a:ext cx="2598104" cy="3895591"/>
            <a:chOff x="9174813" y="1235154"/>
            <a:chExt cx="2598472" cy="3896144"/>
          </a:xfrm>
        </p:grpSpPr>
        <p:sp>
          <p:nvSpPr>
            <p:cNvPr id="101" name="Freeform 100"/>
            <p:cNvSpPr>
              <a:spLocks noChangeAspect="1"/>
            </p:cNvSpPr>
            <p:nvPr/>
          </p:nvSpPr>
          <p:spPr bwMode="black">
            <a:xfrm>
              <a:off x="9174813" y="1235154"/>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sz="1400">
                <a:solidFill>
                  <a:srgbClr val="505050"/>
                </a:solidFill>
              </a:endParaRPr>
            </a:p>
          </p:txBody>
        </p:sp>
        <p:sp>
          <p:nvSpPr>
            <p:cNvPr id="103" name="TextBox 66"/>
            <p:cNvSpPr txBox="1"/>
            <p:nvPr/>
          </p:nvSpPr>
          <p:spPr>
            <a:xfrm>
              <a:off x="9407750" y="2702551"/>
              <a:ext cx="1885342" cy="193927"/>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SaaS</a:t>
              </a:r>
            </a:p>
          </p:txBody>
        </p:sp>
        <p:sp>
          <p:nvSpPr>
            <p:cNvPr id="104" name="TextBox 70"/>
            <p:cNvSpPr txBox="1"/>
            <p:nvPr/>
          </p:nvSpPr>
          <p:spPr>
            <a:xfrm>
              <a:off x="9296955" y="4743445"/>
              <a:ext cx="2106932" cy="387853"/>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Azure </a:t>
              </a:r>
              <a:r>
                <a:rPr lang="en-US" sz="1400" spc="-50">
                  <a:solidFill>
                    <a:srgbClr val="002060"/>
                  </a:solidFill>
                </a:rPr>
                <a:t>App Service and </a:t>
              </a:r>
              <a:r>
                <a:rPr lang="en-US" sz="1400" spc="-50" dirty="0">
                  <a:solidFill>
                    <a:srgbClr val="002060"/>
                  </a:solidFill>
                </a:rPr>
                <a:t>Non-MS cloud-based apps</a:t>
              </a:r>
            </a:p>
          </p:txBody>
        </p:sp>
        <p:sp>
          <p:nvSpPr>
            <p:cNvPr id="105" name="Freeform 104"/>
            <p:cNvSpPr>
              <a:spLocks noChangeAspect="1"/>
            </p:cNvSpPr>
            <p:nvPr/>
          </p:nvSpPr>
          <p:spPr bwMode="black">
            <a:xfrm>
              <a:off x="9174813" y="3178567"/>
              <a:ext cx="2598472" cy="1435432"/>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57150">
              <a:solidFill>
                <a:schemeClr val="bg2">
                  <a:lumMod val="90000"/>
                </a:schemeClr>
              </a:solid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sz="1400">
                <a:solidFill>
                  <a:srgbClr val="505050"/>
                </a:solidFill>
              </a:endParaRPr>
            </a:p>
          </p:txBody>
        </p:sp>
        <p:sp>
          <p:nvSpPr>
            <p:cNvPr id="106" name="TextBox 146"/>
            <p:cNvSpPr txBox="1"/>
            <p:nvPr/>
          </p:nvSpPr>
          <p:spPr>
            <a:xfrm>
              <a:off x="9450055" y="4223198"/>
              <a:ext cx="1195386" cy="25856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2799">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Custom </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LOB apps</a:t>
              </a:r>
            </a:p>
          </p:txBody>
        </p:sp>
        <p:sp>
          <p:nvSpPr>
            <p:cNvPr id="107" name="Rectangle 106"/>
            <p:cNvSpPr/>
            <p:nvPr/>
          </p:nvSpPr>
          <p:spPr bwMode="auto">
            <a:xfrm>
              <a:off x="9601293"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1600" spc="-50" dirty="0">
                <a:gradFill>
                  <a:gsLst>
                    <a:gs pos="1250">
                      <a:srgbClr val="EFEFEF"/>
                    </a:gs>
                    <a:gs pos="10417">
                      <a:srgbClr val="EFEFEF"/>
                    </a:gs>
                  </a:gsLst>
                  <a:lin ang="5400000" scaled="0"/>
                </a:gradFill>
              </a:endParaRPr>
            </a:p>
          </p:txBody>
        </p:sp>
        <p:pic>
          <p:nvPicPr>
            <p:cNvPr id="124" name="Picture 123"/>
            <p:cNvPicPr>
              <a:picLocks noChangeAspect="1"/>
            </p:cNvPicPr>
            <p:nvPr/>
          </p:nvPicPr>
          <p:blipFill>
            <a:blip r:embed="rId6" cstate="hqprint">
              <a:duotone>
                <a:srgbClr val="0072C6">
                  <a:shade val="45000"/>
                  <a:satMod val="135000"/>
                </a:srgbClr>
                <a:prstClr val="white"/>
              </a:duotone>
              <a:extLst>
                <a:ext uri="{28A0092B-C50C-407E-A947-70E740481C1C}">
                  <a14:useLocalDpi xmlns:a14="http://schemas.microsoft.com/office/drawing/2010/main"/>
                </a:ext>
              </a:extLst>
            </a:blip>
            <a:stretch>
              <a:fillRect/>
            </a:stretch>
          </p:blipFill>
          <p:spPr>
            <a:xfrm>
              <a:off x="9814295" y="1562589"/>
              <a:ext cx="1110009" cy="384504"/>
            </a:xfrm>
            <a:prstGeom prst="rect">
              <a:avLst/>
            </a:prstGeom>
            <a:ln>
              <a:noFill/>
            </a:ln>
          </p:spPr>
        </p:pic>
        <p:grpSp>
          <p:nvGrpSpPr>
            <p:cNvPr id="109" name="Group 108"/>
            <p:cNvGrpSpPr/>
            <p:nvPr/>
          </p:nvGrpSpPr>
          <p:grpSpPr>
            <a:xfrm>
              <a:off x="9666829" y="3928967"/>
              <a:ext cx="717510" cy="308948"/>
              <a:chOff x="3096005" y="909698"/>
              <a:chExt cx="6564589" cy="2826597"/>
            </a:xfrm>
          </p:grpSpPr>
          <p:pic>
            <p:nvPicPr>
              <p:cNvPr id="118" name="Picture 117"/>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9" name="Picture 118"/>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20" name="Picture 119"/>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68217" y="909698"/>
                <a:ext cx="2592377" cy="2826597"/>
              </a:xfrm>
              <a:prstGeom prst="rect">
                <a:avLst/>
              </a:prstGeom>
              <a:ln>
                <a:solidFill>
                  <a:schemeClr val="bg2">
                    <a:lumMod val="90000"/>
                  </a:schemeClr>
                </a:solidFill>
              </a:ln>
            </p:spPr>
          </p:pic>
          <p:sp>
            <p:nvSpPr>
              <p:cNvPr id="121" name="Rectangle 120"/>
              <p:cNvSpPr/>
              <p:nvPr/>
            </p:nvSpPr>
            <p:spPr bwMode="auto">
              <a:xfrm>
                <a:off x="7564694" y="1703145"/>
                <a:ext cx="2041371" cy="1677772"/>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122" name="Freeform 121"/>
              <p:cNvSpPr>
                <a:spLocks noEditPoints="1"/>
              </p:cNvSpPr>
              <p:nvPr/>
            </p:nvSpPr>
            <p:spPr bwMode="auto">
              <a:xfrm>
                <a:off x="7710110" y="1628351"/>
                <a:ext cx="1389295" cy="1389291"/>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a:solidFill>
                    <a:srgbClr val="505050"/>
                  </a:solidFill>
                </a:endParaRPr>
              </a:p>
            </p:txBody>
          </p:sp>
        </p:grpSp>
        <p:sp>
          <p:nvSpPr>
            <p:cNvPr id="110" name="TextBox 71"/>
            <p:cNvSpPr txBox="1"/>
            <p:nvPr/>
          </p:nvSpPr>
          <p:spPr>
            <a:xfrm>
              <a:off x="10350422" y="4223198"/>
              <a:ext cx="1195386" cy="258569"/>
            </a:xfrm>
            <a:prstGeom prst="rect">
              <a:avLst/>
            </a:prstGeom>
            <a:noFill/>
            <a:ln>
              <a:noFill/>
            </a:ln>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242799">
                <a:lnSpc>
                  <a:spcPct val="80000"/>
                </a:lnSpc>
                <a:buSzPct val="80000"/>
                <a:defRPr/>
              </a:pPr>
              <a:r>
                <a:rPr lang="en-US" sz="1050" dirty="0">
                  <a:gradFill>
                    <a:gsLst>
                      <a:gs pos="11250">
                        <a:srgbClr val="EFEFEF">
                          <a:lumMod val="50000"/>
                        </a:srgbClr>
                      </a:gs>
                      <a:gs pos="34000">
                        <a:srgbClr val="EFEFEF">
                          <a:lumMod val="50000"/>
                        </a:srgbClr>
                      </a:gs>
                    </a:gsLst>
                    <a:lin ang="5400000" scaled="0"/>
                  </a:gradFill>
                </a:rPr>
                <a:t>ISV/CSV</a:t>
              </a:r>
              <a:br>
                <a:rPr lang="en-US" sz="1050" dirty="0">
                  <a:gradFill>
                    <a:gsLst>
                      <a:gs pos="11250">
                        <a:srgbClr val="EFEFEF">
                          <a:lumMod val="50000"/>
                        </a:srgbClr>
                      </a:gs>
                      <a:gs pos="34000">
                        <a:srgbClr val="EFEFEF">
                          <a:lumMod val="50000"/>
                        </a:srgbClr>
                      </a:gs>
                    </a:gsLst>
                    <a:lin ang="5400000" scaled="0"/>
                  </a:gradFill>
                </a:rPr>
              </a:br>
              <a:r>
                <a:rPr lang="en-US" sz="1050" dirty="0">
                  <a:gradFill>
                    <a:gsLst>
                      <a:gs pos="11250">
                        <a:srgbClr val="EFEFEF">
                          <a:lumMod val="50000"/>
                        </a:srgbClr>
                      </a:gs>
                      <a:gs pos="34000">
                        <a:srgbClr val="EFEFEF">
                          <a:lumMod val="50000"/>
                        </a:srgbClr>
                      </a:gs>
                    </a:gsLst>
                    <a:lin ang="5400000" scaled="0"/>
                  </a:gradFill>
                </a:rPr>
                <a:t>apps</a:t>
              </a:r>
            </a:p>
          </p:txBody>
        </p:sp>
        <p:sp>
          <p:nvSpPr>
            <p:cNvPr id="111" name="Rectangle 110"/>
            <p:cNvSpPr/>
            <p:nvPr/>
          </p:nvSpPr>
          <p:spPr bwMode="auto">
            <a:xfrm>
              <a:off x="10501660" y="3888550"/>
              <a:ext cx="845289" cy="629457"/>
            </a:xfrm>
            <a:prstGeom prst="rect">
              <a:avLst/>
            </a:prstGeom>
            <a:noFill/>
            <a:ln w="2857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1600" spc="-50" dirty="0">
                <a:gradFill>
                  <a:gsLst>
                    <a:gs pos="1250">
                      <a:srgbClr val="EFEFEF"/>
                    </a:gs>
                    <a:gs pos="10417">
                      <a:srgbClr val="EFEFEF"/>
                    </a:gs>
                  </a:gsLst>
                  <a:lin ang="5400000" scaled="0"/>
                </a:gradFill>
              </a:endParaRPr>
            </a:p>
          </p:txBody>
        </p:sp>
        <p:grpSp>
          <p:nvGrpSpPr>
            <p:cNvPr id="112" name="Group 111"/>
            <p:cNvGrpSpPr/>
            <p:nvPr/>
          </p:nvGrpSpPr>
          <p:grpSpPr>
            <a:xfrm>
              <a:off x="10567196" y="3913360"/>
              <a:ext cx="712748" cy="299972"/>
              <a:chOff x="3096005" y="766908"/>
              <a:chExt cx="6521021" cy="2744475"/>
            </a:xfrm>
          </p:grpSpPr>
          <p:pic>
            <p:nvPicPr>
              <p:cNvPr id="113" name="Picture 112"/>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096005" y="975535"/>
                <a:ext cx="3972212" cy="1212861"/>
              </a:xfrm>
              <a:prstGeom prst="rect">
                <a:avLst/>
              </a:prstGeom>
              <a:ln>
                <a:solidFill>
                  <a:schemeClr val="bg2">
                    <a:lumMod val="90000"/>
                  </a:schemeClr>
                </a:solidFill>
              </a:ln>
            </p:spPr>
          </p:pic>
          <p:pic>
            <p:nvPicPr>
              <p:cNvPr id="114" name="Picture 113"/>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096005" y="2181010"/>
                <a:ext cx="3972212" cy="1235323"/>
              </a:xfrm>
              <a:prstGeom prst="rect">
                <a:avLst/>
              </a:prstGeom>
              <a:ln>
                <a:solidFill>
                  <a:schemeClr val="bg2">
                    <a:lumMod val="90000"/>
                  </a:schemeClr>
                </a:solidFill>
              </a:ln>
            </p:spPr>
          </p:pic>
          <p:pic>
            <p:nvPicPr>
              <p:cNvPr id="115" name="Picture 114"/>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7099964" y="766908"/>
                <a:ext cx="2517062" cy="2744475"/>
              </a:xfrm>
              <a:prstGeom prst="rect">
                <a:avLst/>
              </a:prstGeom>
              <a:ln>
                <a:solidFill>
                  <a:schemeClr val="bg2">
                    <a:lumMod val="90000"/>
                  </a:schemeClr>
                </a:solidFill>
              </a:ln>
            </p:spPr>
          </p:pic>
          <p:sp>
            <p:nvSpPr>
              <p:cNvPr id="116" name="Rectangle 115"/>
              <p:cNvSpPr/>
              <p:nvPr/>
            </p:nvSpPr>
            <p:spPr bwMode="auto">
              <a:xfrm>
                <a:off x="7572142" y="1488626"/>
                <a:ext cx="1747483" cy="1671651"/>
              </a:xfrm>
              <a:prstGeom prst="rect">
                <a:avLst/>
              </a:prstGeom>
              <a:solidFill>
                <a:srgbClr val="FFFFFF"/>
              </a:solidFill>
              <a:ln w="10795" cap="flat" cmpd="sng" algn="ctr">
                <a:solidFill>
                  <a:schemeClr val="bg2">
                    <a:lumMod val="90000"/>
                  </a:schemeClr>
                </a:solid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sp>
            <p:nvSpPr>
              <p:cNvPr id="117" name="Freeform 116"/>
              <p:cNvSpPr>
                <a:spLocks noEditPoints="1"/>
              </p:cNvSpPr>
              <p:nvPr/>
            </p:nvSpPr>
            <p:spPr bwMode="auto">
              <a:xfrm>
                <a:off x="7667814" y="1606137"/>
                <a:ext cx="1372177" cy="1372173"/>
              </a:xfrm>
              <a:custGeom>
                <a:avLst/>
                <a:gdLst>
                  <a:gd name="T0" fmla="*/ 306 w 865"/>
                  <a:gd name="T1" fmla="*/ 521 h 865"/>
                  <a:gd name="T2" fmla="*/ 269 w 865"/>
                  <a:gd name="T3" fmla="*/ 550 h 865"/>
                  <a:gd name="T4" fmla="*/ 90 w 865"/>
                  <a:gd name="T5" fmla="*/ 689 h 865"/>
                  <a:gd name="T6" fmla="*/ 82 w 865"/>
                  <a:gd name="T7" fmla="*/ 690 h 865"/>
                  <a:gd name="T8" fmla="*/ 4 w 865"/>
                  <a:gd name="T9" fmla="*/ 651 h 865"/>
                  <a:gd name="T10" fmla="*/ 0 w 865"/>
                  <a:gd name="T11" fmla="*/ 644 h 865"/>
                  <a:gd name="T12" fmla="*/ 0 w 865"/>
                  <a:gd name="T13" fmla="*/ 221 h 865"/>
                  <a:gd name="T14" fmla="*/ 4 w 865"/>
                  <a:gd name="T15" fmla="*/ 214 h 865"/>
                  <a:gd name="T16" fmla="*/ 82 w 865"/>
                  <a:gd name="T17" fmla="*/ 175 h 865"/>
                  <a:gd name="T18" fmla="*/ 90 w 865"/>
                  <a:gd name="T19" fmla="*/ 176 h 865"/>
                  <a:gd name="T20" fmla="*/ 302 w 865"/>
                  <a:gd name="T21" fmla="*/ 340 h 865"/>
                  <a:gd name="T22" fmla="*/ 306 w 865"/>
                  <a:gd name="T23" fmla="*/ 343 h 865"/>
                  <a:gd name="T24" fmla="*/ 310 w 865"/>
                  <a:gd name="T25" fmla="*/ 339 h 865"/>
                  <a:gd name="T26" fmla="*/ 644 w 865"/>
                  <a:gd name="T27" fmla="*/ 4 h 865"/>
                  <a:gd name="T28" fmla="*/ 653 w 865"/>
                  <a:gd name="T29" fmla="*/ 2 h 865"/>
                  <a:gd name="T30" fmla="*/ 861 w 865"/>
                  <a:gd name="T31" fmla="*/ 85 h 865"/>
                  <a:gd name="T32" fmla="*/ 865 w 865"/>
                  <a:gd name="T33" fmla="*/ 91 h 865"/>
                  <a:gd name="T34" fmla="*/ 865 w 865"/>
                  <a:gd name="T35" fmla="*/ 774 h 865"/>
                  <a:gd name="T36" fmla="*/ 861 w 865"/>
                  <a:gd name="T37" fmla="*/ 780 h 865"/>
                  <a:gd name="T38" fmla="*/ 652 w 865"/>
                  <a:gd name="T39" fmla="*/ 864 h 865"/>
                  <a:gd name="T40" fmla="*/ 644 w 865"/>
                  <a:gd name="T41" fmla="*/ 861 h 865"/>
                  <a:gd name="T42" fmla="*/ 310 w 865"/>
                  <a:gd name="T43" fmla="*/ 526 h 865"/>
                  <a:gd name="T44" fmla="*/ 306 w 865"/>
                  <a:gd name="T45" fmla="*/ 521 h 865"/>
                  <a:gd name="T46" fmla="*/ 420 w 865"/>
                  <a:gd name="T47" fmla="*/ 432 h 865"/>
                  <a:gd name="T48" fmla="*/ 648 w 865"/>
                  <a:gd name="T49" fmla="*/ 610 h 865"/>
                  <a:gd name="T50" fmla="*/ 648 w 865"/>
                  <a:gd name="T51" fmla="*/ 255 h 865"/>
                  <a:gd name="T52" fmla="*/ 420 w 865"/>
                  <a:gd name="T53" fmla="*/ 432 h 865"/>
                  <a:gd name="T54" fmla="*/ 87 w 865"/>
                  <a:gd name="T55" fmla="*/ 560 h 865"/>
                  <a:gd name="T56" fmla="*/ 214 w 865"/>
                  <a:gd name="T57" fmla="*/ 432 h 865"/>
                  <a:gd name="T58" fmla="*/ 87 w 865"/>
                  <a:gd name="T59" fmla="*/ 305 h 865"/>
                  <a:gd name="T60" fmla="*/ 87 w 865"/>
                  <a:gd name="T61" fmla="*/ 560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65" h="865">
                    <a:moveTo>
                      <a:pt x="306" y="521"/>
                    </a:moveTo>
                    <a:cubicBezTo>
                      <a:pt x="293" y="531"/>
                      <a:pt x="281" y="540"/>
                      <a:pt x="269" y="550"/>
                    </a:cubicBezTo>
                    <a:cubicBezTo>
                      <a:pt x="210" y="596"/>
                      <a:pt x="150" y="642"/>
                      <a:pt x="90" y="689"/>
                    </a:cubicBezTo>
                    <a:cubicBezTo>
                      <a:pt x="87" y="691"/>
                      <a:pt x="85" y="692"/>
                      <a:pt x="82" y="690"/>
                    </a:cubicBezTo>
                    <a:cubicBezTo>
                      <a:pt x="56" y="677"/>
                      <a:pt x="30" y="664"/>
                      <a:pt x="4" y="651"/>
                    </a:cubicBezTo>
                    <a:cubicBezTo>
                      <a:pt x="1" y="649"/>
                      <a:pt x="0" y="647"/>
                      <a:pt x="0" y="644"/>
                    </a:cubicBezTo>
                    <a:cubicBezTo>
                      <a:pt x="0" y="503"/>
                      <a:pt x="0" y="362"/>
                      <a:pt x="0" y="221"/>
                    </a:cubicBezTo>
                    <a:cubicBezTo>
                      <a:pt x="0" y="217"/>
                      <a:pt x="1" y="216"/>
                      <a:pt x="4" y="214"/>
                    </a:cubicBezTo>
                    <a:cubicBezTo>
                      <a:pt x="30" y="201"/>
                      <a:pt x="56" y="188"/>
                      <a:pt x="82" y="175"/>
                    </a:cubicBezTo>
                    <a:cubicBezTo>
                      <a:pt x="85" y="173"/>
                      <a:pt x="88" y="174"/>
                      <a:pt x="90" y="176"/>
                    </a:cubicBezTo>
                    <a:cubicBezTo>
                      <a:pt x="161" y="231"/>
                      <a:pt x="231" y="286"/>
                      <a:pt x="302" y="340"/>
                    </a:cubicBezTo>
                    <a:cubicBezTo>
                      <a:pt x="303" y="341"/>
                      <a:pt x="304" y="342"/>
                      <a:pt x="306" y="343"/>
                    </a:cubicBezTo>
                    <a:cubicBezTo>
                      <a:pt x="307" y="342"/>
                      <a:pt x="308" y="340"/>
                      <a:pt x="310" y="339"/>
                    </a:cubicBezTo>
                    <a:cubicBezTo>
                      <a:pt x="421" y="227"/>
                      <a:pt x="533" y="115"/>
                      <a:pt x="644" y="4"/>
                    </a:cubicBezTo>
                    <a:cubicBezTo>
                      <a:pt x="647" y="1"/>
                      <a:pt x="650" y="0"/>
                      <a:pt x="653" y="2"/>
                    </a:cubicBezTo>
                    <a:cubicBezTo>
                      <a:pt x="722" y="30"/>
                      <a:pt x="792" y="57"/>
                      <a:pt x="861" y="85"/>
                    </a:cubicBezTo>
                    <a:cubicBezTo>
                      <a:pt x="864" y="86"/>
                      <a:pt x="865" y="88"/>
                      <a:pt x="865" y="91"/>
                    </a:cubicBezTo>
                    <a:cubicBezTo>
                      <a:pt x="864" y="319"/>
                      <a:pt x="864" y="546"/>
                      <a:pt x="865" y="774"/>
                    </a:cubicBezTo>
                    <a:cubicBezTo>
                      <a:pt x="865" y="778"/>
                      <a:pt x="864" y="779"/>
                      <a:pt x="861" y="780"/>
                    </a:cubicBezTo>
                    <a:cubicBezTo>
                      <a:pt x="791" y="808"/>
                      <a:pt x="721" y="836"/>
                      <a:pt x="652" y="864"/>
                    </a:cubicBezTo>
                    <a:cubicBezTo>
                      <a:pt x="648" y="865"/>
                      <a:pt x="647" y="863"/>
                      <a:pt x="644" y="861"/>
                    </a:cubicBezTo>
                    <a:cubicBezTo>
                      <a:pt x="533" y="750"/>
                      <a:pt x="421" y="638"/>
                      <a:pt x="310" y="526"/>
                    </a:cubicBezTo>
                    <a:cubicBezTo>
                      <a:pt x="308" y="525"/>
                      <a:pt x="307" y="523"/>
                      <a:pt x="306" y="521"/>
                    </a:cubicBezTo>
                    <a:close/>
                    <a:moveTo>
                      <a:pt x="420" y="432"/>
                    </a:moveTo>
                    <a:cubicBezTo>
                      <a:pt x="496" y="492"/>
                      <a:pt x="572" y="551"/>
                      <a:pt x="648" y="610"/>
                    </a:cubicBezTo>
                    <a:cubicBezTo>
                      <a:pt x="648" y="491"/>
                      <a:pt x="648" y="374"/>
                      <a:pt x="648" y="255"/>
                    </a:cubicBezTo>
                    <a:cubicBezTo>
                      <a:pt x="572" y="314"/>
                      <a:pt x="496" y="373"/>
                      <a:pt x="420" y="432"/>
                    </a:cubicBezTo>
                    <a:close/>
                    <a:moveTo>
                      <a:pt x="87" y="560"/>
                    </a:moveTo>
                    <a:cubicBezTo>
                      <a:pt x="130" y="517"/>
                      <a:pt x="172" y="474"/>
                      <a:pt x="214" y="432"/>
                    </a:cubicBezTo>
                    <a:cubicBezTo>
                      <a:pt x="172" y="390"/>
                      <a:pt x="129" y="348"/>
                      <a:pt x="87" y="305"/>
                    </a:cubicBezTo>
                    <a:cubicBezTo>
                      <a:pt x="87" y="390"/>
                      <a:pt x="87" y="475"/>
                      <a:pt x="87" y="560"/>
                    </a:cubicBezTo>
                    <a:close/>
                  </a:path>
                </a:pathLst>
              </a:custGeom>
              <a:solidFill>
                <a:srgbClr val="2C9AC7"/>
              </a:solidFill>
              <a:ln>
                <a:solidFill>
                  <a:schemeClr val="bg2">
                    <a:lumMod val="90000"/>
                  </a:schemeClr>
                </a:solid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a:solidFill>
                    <a:srgbClr val="505050"/>
                  </a:solidFill>
                </a:endParaRPr>
              </a:p>
            </p:txBody>
          </p:sp>
        </p:grpSp>
      </p:grpSp>
      <p:grpSp>
        <p:nvGrpSpPr>
          <p:cNvPr id="126" name="Group 125"/>
          <p:cNvGrpSpPr/>
          <p:nvPr/>
        </p:nvGrpSpPr>
        <p:grpSpPr>
          <a:xfrm>
            <a:off x="5157485" y="1520345"/>
            <a:ext cx="1742498" cy="1638619"/>
            <a:chOff x="4872450" y="2534458"/>
            <a:chExt cx="1742745" cy="1638851"/>
          </a:xfrm>
        </p:grpSpPr>
        <p:sp>
          <p:nvSpPr>
            <p:cNvPr id="127" name="Rectangle 126"/>
            <p:cNvSpPr/>
            <p:nvPr/>
          </p:nvSpPr>
          <p:spPr>
            <a:xfrm>
              <a:off x="4872450" y="3927053"/>
              <a:ext cx="1436496" cy="246256"/>
            </a:xfrm>
            <a:prstGeom prst="rect">
              <a:avLst/>
            </a:prstGeom>
            <a:ln>
              <a:noFill/>
            </a:ln>
          </p:spPr>
          <p:txBody>
            <a:bodyPr wrap="non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1118323">
                <a:defRPr/>
              </a:pPr>
              <a:r>
                <a:rPr lang="en-US" sz="1600" dirty="0">
                  <a:ln>
                    <a:solidFill>
                      <a:srgbClr val="FFFFFF">
                        <a:alpha val="0"/>
                      </a:srgbClr>
                    </a:solidFill>
                  </a:ln>
                  <a:solidFill>
                    <a:srgbClr val="000000"/>
                  </a:solidFill>
                  <a:latin typeface="Segoe"/>
                </a:rPr>
                <a:t>Active Directory</a:t>
              </a:r>
            </a:p>
          </p:txBody>
        </p:sp>
        <p:grpSp>
          <p:nvGrpSpPr>
            <p:cNvPr id="128" name="Group 127"/>
            <p:cNvGrpSpPr/>
            <p:nvPr/>
          </p:nvGrpSpPr>
          <p:grpSpPr>
            <a:xfrm>
              <a:off x="5085223" y="2534458"/>
              <a:ext cx="1350118" cy="1163895"/>
              <a:chOff x="5148777" y="2688135"/>
              <a:chExt cx="1350118" cy="1163895"/>
            </a:xfrm>
          </p:grpSpPr>
          <p:sp>
            <p:nvSpPr>
              <p:cNvPr id="130" name="Isosceles Triangle 129"/>
              <p:cNvSpPr/>
              <p:nvPr/>
            </p:nvSpPr>
            <p:spPr bwMode="auto">
              <a:xfrm>
                <a:off x="5148777" y="2688135"/>
                <a:ext cx="1350118" cy="1163895"/>
              </a:xfrm>
              <a:prstGeom prst="triangle">
                <a:avLst/>
              </a:prstGeom>
              <a:solidFill>
                <a:srgbClr val="0072C6"/>
              </a:solidFill>
              <a:ln w="10795" cap="flat" cmpd="sng" algn="ctr">
                <a:noFill/>
                <a:prstDash val="solid"/>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pic>
            <p:nvPicPr>
              <p:cNvPr id="131" name="Picture 130" descr="Windows Azure Active Directory"/>
              <p:cNvPicPr/>
              <p:nvPr/>
            </p:nvPicPr>
            <p:blipFill>
              <a:blip r:embed="rId10" cstate="hqprint">
                <a:biLevel thresh="25000"/>
                <a:extLst>
                  <a:ext uri="{28A0092B-C50C-407E-A947-70E740481C1C}">
                    <a14:useLocalDpi xmlns:a14="http://schemas.microsoft.com/office/drawing/2010/main"/>
                  </a:ext>
                </a:extLst>
              </a:blip>
              <a:srcRect/>
              <a:stretch>
                <a:fillRect/>
              </a:stretch>
            </p:blipFill>
            <p:spPr bwMode="auto">
              <a:xfrm>
                <a:off x="5396115" y="2977056"/>
                <a:ext cx="863508" cy="863508"/>
              </a:xfrm>
              <a:prstGeom prst="rect">
                <a:avLst/>
              </a:prstGeom>
              <a:noFill/>
              <a:ln>
                <a:noFill/>
              </a:ln>
            </p:spPr>
          </p:pic>
        </p:grpSp>
        <p:sp>
          <p:nvSpPr>
            <p:cNvPr id="129" name="Freeform 128"/>
            <p:cNvSpPr>
              <a:spLocks noEditPoints="1"/>
            </p:cNvSpPr>
            <p:nvPr/>
          </p:nvSpPr>
          <p:spPr bwMode="auto">
            <a:xfrm>
              <a:off x="4889638" y="3717056"/>
              <a:ext cx="1725557" cy="224596"/>
            </a:xfrm>
            <a:custGeom>
              <a:avLst/>
              <a:gdLst>
                <a:gd name="T0" fmla="*/ 0 w 1840"/>
                <a:gd name="T1" fmla="*/ 20 h 237"/>
                <a:gd name="T2" fmla="*/ 103 w 1840"/>
                <a:gd name="T3" fmla="*/ 183 h 237"/>
                <a:gd name="T4" fmla="*/ 179 w 1840"/>
                <a:gd name="T5" fmla="*/ 19 h 237"/>
                <a:gd name="T6" fmla="*/ 182 w 1840"/>
                <a:gd name="T7" fmla="*/ 54 h 237"/>
                <a:gd name="T8" fmla="*/ 95 w 1840"/>
                <a:gd name="T9" fmla="*/ 218 h 237"/>
                <a:gd name="T10" fmla="*/ 1088 w 1840"/>
                <a:gd name="T11" fmla="*/ 77 h 237"/>
                <a:gd name="T12" fmla="*/ 1029 w 1840"/>
                <a:gd name="T13" fmla="*/ 46 h 237"/>
                <a:gd name="T14" fmla="*/ 973 w 1840"/>
                <a:gd name="T15" fmla="*/ 41 h 237"/>
                <a:gd name="T16" fmla="*/ 1007 w 1840"/>
                <a:gd name="T17" fmla="*/ 7 h 237"/>
                <a:gd name="T18" fmla="*/ 923 w 1840"/>
                <a:gd name="T19" fmla="*/ 77 h 237"/>
                <a:gd name="T20" fmla="*/ 971 w 1840"/>
                <a:gd name="T21" fmla="*/ 221 h 237"/>
                <a:gd name="T22" fmla="*/ 1029 w 1840"/>
                <a:gd name="T23" fmla="*/ 189 h 237"/>
                <a:gd name="T24" fmla="*/ 1088 w 1840"/>
                <a:gd name="T25" fmla="*/ 200 h 237"/>
                <a:gd name="T26" fmla="*/ 1052 w 1840"/>
                <a:gd name="T27" fmla="*/ 97 h 237"/>
                <a:gd name="T28" fmla="*/ 1479 w 1840"/>
                <a:gd name="T29" fmla="*/ 183 h 237"/>
                <a:gd name="T30" fmla="*/ 1574 w 1840"/>
                <a:gd name="T31" fmla="*/ 221 h 237"/>
                <a:gd name="T32" fmla="*/ 1574 w 1840"/>
                <a:gd name="T33" fmla="*/ 83 h 237"/>
                <a:gd name="T34" fmla="*/ 1501 w 1840"/>
                <a:gd name="T35" fmla="*/ 162 h 237"/>
                <a:gd name="T36" fmla="*/ 1478 w 1840"/>
                <a:gd name="T37" fmla="*/ 81 h 237"/>
                <a:gd name="T38" fmla="*/ 1458 w 1840"/>
                <a:gd name="T39" fmla="*/ 221 h 237"/>
                <a:gd name="T40" fmla="*/ 1457 w 1840"/>
                <a:gd name="T41" fmla="*/ 88 h 237"/>
                <a:gd name="T42" fmla="*/ 1425 w 1840"/>
                <a:gd name="T43" fmla="*/ 97 h 237"/>
                <a:gd name="T44" fmla="*/ 692 w 1840"/>
                <a:gd name="T45" fmla="*/ 81 h 237"/>
                <a:gd name="T46" fmla="*/ 735 w 1840"/>
                <a:gd name="T47" fmla="*/ 190 h 237"/>
                <a:gd name="T48" fmla="*/ 671 w 1840"/>
                <a:gd name="T49" fmla="*/ 214 h 237"/>
                <a:gd name="T50" fmla="*/ 742 w 1840"/>
                <a:gd name="T51" fmla="*/ 151 h 237"/>
                <a:gd name="T52" fmla="*/ 716 w 1840"/>
                <a:gd name="T53" fmla="*/ 94 h 237"/>
                <a:gd name="T54" fmla="*/ 403 w 1840"/>
                <a:gd name="T55" fmla="*/ 79 h 237"/>
                <a:gd name="T56" fmla="*/ 403 w 1840"/>
                <a:gd name="T57" fmla="*/ 217 h 237"/>
                <a:gd name="T58" fmla="*/ 326 w 1840"/>
                <a:gd name="T59" fmla="*/ 174 h 237"/>
                <a:gd name="T60" fmla="*/ 407 w 1840"/>
                <a:gd name="T61" fmla="*/ 85 h 237"/>
                <a:gd name="T62" fmla="*/ 457 w 1840"/>
                <a:gd name="T63" fmla="*/ 149 h 237"/>
                <a:gd name="T64" fmla="*/ 509 w 1840"/>
                <a:gd name="T65" fmla="*/ 80 h 237"/>
                <a:gd name="T66" fmla="*/ 457 w 1840"/>
                <a:gd name="T67" fmla="*/ 105 h 237"/>
                <a:gd name="T68" fmla="*/ 1712 w 1840"/>
                <a:gd name="T69" fmla="*/ 81 h 237"/>
                <a:gd name="T70" fmla="*/ 1659 w 1840"/>
                <a:gd name="T71" fmla="*/ 104 h 237"/>
                <a:gd name="T72" fmla="*/ 1660 w 1840"/>
                <a:gd name="T73" fmla="*/ 221 h 237"/>
                <a:gd name="T74" fmla="*/ 1692 w 1840"/>
                <a:gd name="T75" fmla="*/ 96 h 237"/>
                <a:gd name="T76" fmla="*/ 270 w 1840"/>
                <a:gd name="T77" fmla="*/ 221 h 237"/>
                <a:gd name="T78" fmla="*/ 260 w 1840"/>
                <a:gd name="T79" fmla="*/ 11 h 237"/>
                <a:gd name="T80" fmla="*/ 260 w 1840"/>
                <a:gd name="T81" fmla="*/ 11 h 237"/>
                <a:gd name="T82" fmla="*/ 1284 w 1840"/>
                <a:gd name="T83" fmla="*/ 169 h 237"/>
                <a:gd name="T84" fmla="*/ 1178 w 1840"/>
                <a:gd name="T85" fmla="*/ 217 h 237"/>
                <a:gd name="T86" fmla="*/ 1226 w 1840"/>
                <a:gd name="T87" fmla="*/ 24 h 237"/>
                <a:gd name="T88" fmla="*/ 1329 w 1840"/>
                <a:gd name="T89" fmla="*/ 218 h 237"/>
                <a:gd name="T90" fmla="*/ 1205 w 1840"/>
                <a:gd name="T91" fmla="*/ 143 h 237"/>
                <a:gd name="T92" fmla="*/ 1826 w 1840"/>
                <a:gd name="T93" fmla="*/ 213 h 237"/>
                <a:gd name="T94" fmla="*/ 1801 w 1840"/>
                <a:gd name="T95" fmla="*/ 77 h 237"/>
                <a:gd name="T96" fmla="*/ 1790 w 1840"/>
                <a:gd name="T97" fmla="*/ 205 h 237"/>
                <a:gd name="T98" fmla="*/ 1816 w 1840"/>
                <a:gd name="T99" fmla="*/ 135 h 237"/>
                <a:gd name="T100" fmla="*/ 653 w 1840"/>
                <a:gd name="T101" fmla="*/ 147 h 237"/>
                <a:gd name="T102" fmla="*/ 516 w 1840"/>
                <a:gd name="T103" fmla="*/ 119 h 237"/>
                <a:gd name="T104" fmla="*/ 653 w 1840"/>
                <a:gd name="T105" fmla="*/ 147 h 237"/>
                <a:gd name="T106" fmla="*/ 539 w 1840"/>
                <a:gd name="T107" fmla="*/ 126 h 237"/>
                <a:gd name="T108" fmla="*/ 630 w 1840"/>
                <a:gd name="T109" fmla="*/ 151 h 237"/>
                <a:gd name="T110" fmla="*/ 777 w 1840"/>
                <a:gd name="T111" fmla="*/ 173 h 237"/>
                <a:gd name="T112" fmla="*/ 916 w 1840"/>
                <a:gd name="T113" fmla="*/ 135 h 237"/>
                <a:gd name="T114" fmla="*/ 810 w 1840"/>
                <a:gd name="T115" fmla="*/ 110 h 237"/>
                <a:gd name="T116" fmla="*/ 889 w 1840"/>
                <a:gd name="T117" fmla="*/ 17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40" h="237">
                  <a:moveTo>
                    <a:pt x="22" y="51"/>
                  </a:moveTo>
                  <a:cubicBezTo>
                    <a:pt x="22" y="108"/>
                    <a:pt x="22" y="164"/>
                    <a:pt x="22" y="221"/>
                  </a:cubicBezTo>
                  <a:cubicBezTo>
                    <a:pt x="15" y="221"/>
                    <a:pt x="8" y="221"/>
                    <a:pt x="0" y="221"/>
                  </a:cubicBezTo>
                  <a:cubicBezTo>
                    <a:pt x="0" y="154"/>
                    <a:pt x="0" y="87"/>
                    <a:pt x="0" y="20"/>
                  </a:cubicBezTo>
                  <a:cubicBezTo>
                    <a:pt x="10" y="20"/>
                    <a:pt x="20" y="19"/>
                    <a:pt x="29" y="20"/>
                  </a:cubicBezTo>
                  <a:cubicBezTo>
                    <a:pt x="30" y="20"/>
                    <a:pt x="32" y="22"/>
                    <a:pt x="33" y="23"/>
                  </a:cubicBezTo>
                  <a:cubicBezTo>
                    <a:pt x="48" y="57"/>
                    <a:pt x="63" y="91"/>
                    <a:pt x="78" y="126"/>
                  </a:cubicBezTo>
                  <a:cubicBezTo>
                    <a:pt x="86" y="145"/>
                    <a:pt x="94" y="164"/>
                    <a:pt x="103" y="183"/>
                  </a:cubicBezTo>
                  <a:cubicBezTo>
                    <a:pt x="103" y="183"/>
                    <a:pt x="103" y="183"/>
                    <a:pt x="104" y="182"/>
                  </a:cubicBezTo>
                  <a:cubicBezTo>
                    <a:pt x="124" y="136"/>
                    <a:pt x="145" y="89"/>
                    <a:pt x="166" y="42"/>
                  </a:cubicBezTo>
                  <a:cubicBezTo>
                    <a:pt x="168" y="36"/>
                    <a:pt x="171" y="29"/>
                    <a:pt x="174" y="23"/>
                  </a:cubicBezTo>
                  <a:cubicBezTo>
                    <a:pt x="175" y="20"/>
                    <a:pt x="176" y="19"/>
                    <a:pt x="179" y="19"/>
                  </a:cubicBezTo>
                  <a:cubicBezTo>
                    <a:pt x="188" y="20"/>
                    <a:pt x="197" y="19"/>
                    <a:pt x="205" y="19"/>
                  </a:cubicBezTo>
                  <a:cubicBezTo>
                    <a:pt x="205" y="87"/>
                    <a:pt x="205" y="154"/>
                    <a:pt x="205" y="221"/>
                  </a:cubicBezTo>
                  <a:cubicBezTo>
                    <a:pt x="198" y="221"/>
                    <a:pt x="190" y="221"/>
                    <a:pt x="182" y="221"/>
                  </a:cubicBezTo>
                  <a:cubicBezTo>
                    <a:pt x="182" y="164"/>
                    <a:pt x="182" y="107"/>
                    <a:pt x="182" y="54"/>
                  </a:cubicBezTo>
                  <a:cubicBezTo>
                    <a:pt x="164" y="97"/>
                    <a:pt x="143" y="143"/>
                    <a:pt x="123" y="189"/>
                  </a:cubicBezTo>
                  <a:cubicBezTo>
                    <a:pt x="119" y="199"/>
                    <a:pt x="114" y="208"/>
                    <a:pt x="110" y="218"/>
                  </a:cubicBezTo>
                  <a:cubicBezTo>
                    <a:pt x="109" y="222"/>
                    <a:pt x="105" y="221"/>
                    <a:pt x="102" y="221"/>
                  </a:cubicBezTo>
                  <a:cubicBezTo>
                    <a:pt x="99" y="222"/>
                    <a:pt x="97" y="222"/>
                    <a:pt x="95" y="218"/>
                  </a:cubicBezTo>
                  <a:cubicBezTo>
                    <a:pt x="73" y="168"/>
                    <a:pt x="50" y="118"/>
                    <a:pt x="28" y="68"/>
                  </a:cubicBezTo>
                  <a:cubicBezTo>
                    <a:pt x="26" y="63"/>
                    <a:pt x="24" y="57"/>
                    <a:pt x="22" y="51"/>
                  </a:cubicBezTo>
                  <a:close/>
                  <a:moveTo>
                    <a:pt x="1088" y="97"/>
                  </a:moveTo>
                  <a:cubicBezTo>
                    <a:pt x="1088" y="90"/>
                    <a:pt x="1088" y="84"/>
                    <a:pt x="1088" y="77"/>
                  </a:cubicBezTo>
                  <a:cubicBezTo>
                    <a:pt x="1076" y="77"/>
                    <a:pt x="1064" y="77"/>
                    <a:pt x="1052" y="77"/>
                  </a:cubicBezTo>
                  <a:cubicBezTo>
                    <a:pt x="1052" y="63"/>
                    <a:pt x="1052" y="49"/>
                    <a:pt x="1052" y="35"/>
                  </a:cubicBezTo>
                  <a:cubicBezTo>
                    <a:pt x="1045" y="37"/>
                    <a:pt x="1039" y="39"/>
                    <a:pt x="1032" y="41"/>
                  </a:cubicBezTo>
                  <a:cubicBezTo>
                    <a:pt x="1029" y="42"/>
                    <a:pt x="1029" y="43"/>
                    <a:pt x="1029" y="46"/>
                  </a:cubicBezTo>
                  <a:cubicBezTo>
                    <a:pt x="1029" y="52"/>
                    <a:pt x="1029" y="59"/>
                    <a:pt x="1029" y="65"/>
                  </a:cubicBezTo>
                  <a:cubicBezTo>
                    <a:pt x="1029" y="69"/>
                    <a:pt x="1029" y="73"/>
                    <a:pt x="1029" y="77"/>
                  </a:cubicBezTo>
                  <a:cubicBezTo>
                    <a:pt x="1009" y="77"/>
                    <a:pt x="990" y="77"/>
                    <a:pt x="970" y="77"/>
                  </a:cubicBezTo>
                  <a:cubicBezTo>
                    <a:pt x="971" y="65"/>
                    <a:pt x="971" y="53"/>
                    <a:pt x="973" y="41"/>
                  </a:cubicBezTo>
                  <a:cubicBezTo>
                    <a:pt x="975" y="30"/>
                    <a:pt x="983" y="25"/>
                    <a:pt x="994" y="25"/>
                  </a:cubicBezTo>
                  <a:cubicBezTo>
                    <a:pt x="999" y="25"/>
                    <a:pt x="1005" y="26"/>
                    <a:pt x="1010" y="27"/>
                  </a:cubicBezTo>
                  <a:cubicBezTo>
                    <a:pt x="1010" y="22"/>
                    <a:pt x="1010" y="15"/>
                    <a:pt x="1010" y="9"/>
                  </a:cubicBezTo>
                  <a:cubicBezTo>
                    <a:pt x="1010" y="8"/>
                    <a:pt x="1009" y="7"/>
                    <a:pt x="1007" y="7"/>
                  </a:cubicBezTo>
                  <a:cubicBezTo>
                    <a:pt x="982" y="0"/>
                    <a:pt x="957" y="11"/>
                    <a:pt x="950" y="38"/>
                  </a:cubicBezTo>
                  <a:cubicBezTo>
                    <a:pt x="948" y="46"/>
                    <a:pt x="948" y="54"/>
                    <a:pt x="948" y="62"/>
                  </a:cubicBezTo>
                  <a:cubicBezTo>
                    <a:pt x="947" y="67"/>
                    <a:pt x="947" y="72"/>
                    <a:pt x="947" y="77"/>
                  </a:cubicBezTo>
                  <a:cubicBezTo>
                    <a:pt x="939" y="77"/>
                    <a:pt x="931" y="77"/>
                    <a:pt x="923" y="77"/>
                  </a:cubicBezTo>
                  <a:cubicBezTo>
                    <a:pt x="923" y="84"/>
                    <a:pt x="923" y="90"/>
                    <a:pt x="923" y="97"/>
                  </a:cubicBezTo>
                  <a:cubicBezTo>
                    <a:pt x="932" y="97"/>
                    <a:pt x="939" y="97"/>
                    <a:pt x="948" y="97"/>
                  </a:cubicBezTo>
                  <a:cubicBezTo>
                    <a:pt x="948" y="139"/>
                    <a:pt x="948" y="180"/>
                    <a:pt x="948" y="221"/>
                  </a:cubicBezTo>
                  <a:cubicBezTo>
                    <a:pt x="956" y="221"/>
                    <a:pt x="963" y="221"/>
                    <a:pt x="971" y="221"/>
                  </a:cubicBezTo>
                  <a:cubicBezTo>
                    <a:pt x="971" y="180"/>
                    <a:pt x="971" y="139"/>
                    <a:pt x="971" y="97"/>
                  </a:cubicBezTo>
                  <a:cubicBezTo>
                    <a:pt x="990" y="97"/>
                    <a:pt x="1009" y="97"/>
                    <a:pt x="1029" y="97"/>
                  </a:cubicBezTo>
                  <a:cubicBezTo>
                    <a:pt x="1029" y="99"/>
                    <a:pt x="1029" y="101"/>
                    <a:pt x="1029" y="103"/>
                  </a:cubicBezTo>
                  <a:cubicBezTo>
                    <a:pt x="1029" y="132"/>
                    <a:pt x="1029" y="160"/>
                    <a:pt x="1029" y="189"/>
                  </a:cubicBezTo>
                  <a:cubicBezTo>
                    <a:pt x="1029" y="198"/>
                    <a:pt x="1032" y="207"/>
                    <a:pt x="1039" y="214"/>
                  </a:cubicBezTo>
                  <a:cubicBezTo>
                    <a:pt x="1048" y="225"/>
                    <a:pt x="1074" y="228"/>
                    <a:pt x="1086" y="221"/>
                  </a:cubicBezTo>
                  <a:cubicBezTo>
                    <a:pt x="1087" y="220"/>
                    <a:pt x="1088" y="219"/>
                    <a:pt x="1088" y="218"/>
                  </a:cubicBezTo>
                  <a:cubicBezTo>
                    <a:pt x="1089" y="212"/>
                    <a:pt x="1088" y="207"/>
                    <a:pt x="1088" y="200"/>
                  </a:cubicBezTo>
                  <a:cubicBezTo>
                    <a:pt x="1087" y="201"/>
                    <a:pt x="1086" y="202"/>
                    <a:pt x="1085" y="202"/>
                  </a:cubicBezTo>
                  <a:cubicBezTo>
                    <a:pt x="1068" y="210"/>
                    <a:pt x="1054" y="202"/>
                    <a:pt x="1052" y="185"/>
                  </a:cubicBezTo>
                  <a:cubicBezTo>
                    <a:pt x="1052" y="180"/>
                    <a:pt x="1052" y="175"/>
                    <a:pt x="1052" y="170"/>
                  </a:cubicBezTo>
                  <a:cubicBezTo>
                    <a:pt x="1052" y="146"/>
                    <a:pt x="1052" y="122"/>
                    <a:pt x="1052" y="97"/>
                  </a:cubicBezTo>
                  <a:cubicBezTo>
                    <a:pt x="1064" y="97"/>
                    <a:pt x="1076" y="97"/>
                    <a:pt x="1088" y="97"/>
                  </a:cubicBezTo>
                  <a:close/>
                  <a:moveTo>
                    <a:pt x="1478" y="81"/>
                  </a:moveTo>
                  <a:cubicBezTo>
                    <a:pt x="1478" y="108"/>
                    <a:pt x="1477" y="135"/>
                    <a:pt x="1478" y="162"/>
                  </a:cubicBezTo>
                  <a:cubicBezTo>
                    <a:pt x="1478" y="169"/>
                    <a:pt x="1478" y="176"/>
                    <a:pt x="1479" y="183"/>
                  </a:cubicBezTo>
                  <a:cubicBezTo>
                    <a:pt x="1483" y="202"/>
                    <a:pt x="1491" y="217"/>
                    <a:pt x="1510" y="222"/>
                  </a:cubicBezTo>
                  <a:cubicBezTo>
                    <a:pt x="1530" y="228"/>
                    <a:pt x="1550" y="227"/>
                    <a:pt x="1566" y="210"/>
                  </a:cubicBezTo>
                  <a:cubicBezTo>
                    <a:pt x="1569" y="207"/>
                    <a:pt x="1571" y="204"/>
                    <a:pt x="1574" y="199"/>
                  </a:cubicBezTo>
                  <a:cubicBezTo>
                    <a:pt x="1574" y="207"/>
                    <a:pt x="1574" y="214"/>
                    <a:pt x="1574" y="221"/>
                  </a:cubicBezTo>
                  <a:cubicBezTo>
                    <a:pt x="1582" y="221"/>
                    <a:pt x="1590" y="221"/>
                    <a:pt x="1597" y="221"/>
                  </a:cubicBezTo>
                  <a:cubicBezTo>
                    <a:pt x="1597" y="173"/>
                    <a:pt x="1597" y="125"/>
                    <a:pt x="1597" y="77"/>
                  </a:cubicBezTo>
                  <a:cubicBezTo>
                    <a:pt x="1589" y="77"/>
                    <a:pt x="1582" y="77"/>
                    <a:pt x="1574" y="77"/>
                  </a:cubicBezTo>
                  <a:cubicBezTo>
                    <a:pt x="1574" y="80"/>
                    <a:pt x="1574" y="81"/>
                    <a:pt x="1574" y="83"/>
                  </a:cubicBezTo>
                  <a:cubicBezTo>
                    <a:pt x="1574" y="109"/>
                    <a:pt x="1574" y="136"/>
                    <a:pt x="1574" y="162"/>
                  </a:cubicBezTo>
                  <a:cubicBezTo>
                    <a:pt x="1574" y="175"/>
                    <a:pt x="1570" y="187"/>
                    <a:pt x="1560" y="196"/>
                  </a:cubicBezTo>
                  <a:cubicBezTo>
                    <a:pt x="1541" y="214"/>
                    <a:pt x="1510" y="205"/>
                    <a:pt x="1504" y="180"/>
                  </a:cubicBezTo>
                  <a:cubicBezTo>
                    <a:pt x="1502" y="174"/>
                    <a:pt x="1501" y="168"/>
                    <a:pt x="1501" y="162"/>
                  </a:cubicBezTo>
                  <a:cubicBezTo>
                    <a:pt x="1501" y="136"/>
                    <a:pt x="1501" y="109"/>
                    <a:pt x="1501" y="83"/>
                  </a:cubicBezTo>
                  <a:cubicBezTo>
                    <a:pt x="1501" y="81"/>
                    <a:pt x="1501" y="79"/>
                    <a:pt x="1501" y="77"/>
                  </a:cubicBezTo>
                  <a:cubicBezTo>
                    <a:pt x="1493" y="77"/>
                    <a:pt x="1486" y="77"/>
                    <a:pt x="1478" y="77"/>
                  </a:cubicBezTo>
                  <a:cubicBezTo>
                    <a:pt x="1478" y="79"/>
                    <a:pt x="1478" y="80"/>
                    <a:pt x="1478" y="81"/>
                  </a:cubicBezTo>
                  <a:close/>
                  <a:moveTo>
                    <a:pt x="1421" y="103"/>
                  </a:moveTo>
                  <a:cubicBezTo>
                    <a:pt x="1395" y="139"/>
                    <a:pt x="1369" y="174"/>
                    <a:pt x="1343" y="210"/>
                  </a:cubicBezTo>
                  <a:cubicBezTo>
                    <a:pt x="1340" y="214"/>
                    <a:pt x="1339" y="217"/>
                    <a:pt x="1340" y="221"/>
                  </a:cubicBezTo>
                  <a:cubicBezTo>
                    <a:pt x="1380" y="221"/>
                    <a:pt x="1419" y="221"/>
                    <a:pt x="1458" y="221"/>
                  </a:cubicBezTo>
                  <a:cubicBezTo>
                    <a:pt x="1458" y="214"/>
                    <a:pt x="1458" y="208"/>
                    <a:pt x="1458" y="201"/>
                  </a:cubicBezTo>
                  <a:cubicBezTo>
                    <a:pt x="1430" y="201"/>
                    <a:pt x="1403" y="201"/>
                    <a:pt x="1375" y="201"/>
                  </a:cubicBezTo>
                  <a:cubicBezTo>
                    <a:pt x="1376" y="199"/>
                    <a:pt x="1377" y="198"/>
                    <a:pt x="1378" y="196"/>
                  </a:cubicBezTo>
                  <a:cubicBezTo>
                    <a:pt x="1404" y="160"/>
                    <a:pt x="1430" y="124"/>
                    <a:pt x="1457" y="88"/>
                  </a:cubicBezTo>
                  <a:cubicBezTo>
                    <a:pt x="1459" y="85"/>
                    <a:pt x="1460" y="81"/>
                    <a:pt x="1459" y="77"/>
                  </a:cubicBezTo>
                  <a:cubicBezTo>
                    <a:pt x="1422" y="77"/>
                    <a:pt x="1385" y="77"/>
                    <a:pt x="1348" y="77"/>
                  </a:cubicBezTo>
                  <a:cubicBezTo>
                    <a:pt x="1348" y="84"/>
                    <a:pt x="1348" y="90"/>
                    <a:pt x="1348" y="97"/>
                  </a:cubicBezTo>
                  <a:cubicBezTo>
                    <a:pt x="1374" y="97"/>
                    <a:pt x="1399" y="97"/>
                    <a:pt x="1425" y="97"/>
                  </a:cubicBezTo>
                  <a:cubicBezTo>
                    <a:pt x="1423" y="100"/>
                    <a:pt x="1422" y="101"/>
                    <a:pt x="1421" y="103"/>
                  </a:cubicBezTo>
                  <a:close/>
                  <a:moveTo>
                    <a:pt x="753" y="83"/>
                  </a:moveTo>
                  <a:cubicBezTo>
                    <a:pt x="753" y="81"/>
                    <a:pt x="752" y="80"/>
                    <a:pt x="750" y="79"/>
                  </a:cubicBezTo>
                  <a:cubicBezTo>
                    <a:pt x="731" y="72"/>
                    <a:pt x="711" y="71"/>
                    <a:pt x="692" y="81"/>
                  </a:cubicBezTo>
                  <a:cubicBezTo>
                    <a:pt x="665" y="96"/>
                    <a:pt x="664" y="136"/>
                    <a:pt x="691" y="150"/>
                  </a:cubicBezTo>
                  <a:cubicBezTo>
                    <a:pt x="696" y="153"/>
                    <a:pt x="701" y="155"/>
                    <a:pt x="706" y="158"/>
                  </a:cubicBezTo>
                  <a:cubicBezTo>
                    <a:pt x="714" y="162"/>
                    <a:pt x="721" y="166"/>
                    <a:pt x="728" y="170"/>
                  </a:cubicBezTo>
                  <a:cubicBezTo>
                    <a:pt x="735" y="174"/>
                    <a:pt x="737" y="181"/>
                    <a:pt x="735" y="190"/>
                  </a:cubicBezTo>
                  <a:cubicBezTo>
                    <a:pt x="734" y="197"/>
                    <a:pt x="729" y="202"/>
                    <a:pt x="722" y="203"/>
                  </a:cubicBezTo>
                  <a:cubicBezTo>
                    <a:pt x="705" y="207"/>
                    <a:pt x="690" y="204"/>
                    <a:pt x="677" y="195"/>
                  </a:cubicBezTo>
                  <a:cubicBezTo>
                    <a:pt x="675" y="194"/>
                    <a:pt x="673" y="193"/>
                    <a:pt x="671" y="191"/>
                  </a:cubicBezTo>
                  <a:cubicBezTo>
                    <a:pt x="671" y="199"/>
                    <a:pt x="671" y="207"/>
                    <a:pt x="671" y="214"/>
                  </a:cubicBezTo>
                  <a:cubicBezTo>
                    <a:pt x="671" y="215"/>
                    <a:pt x="673" y="217"/>
                    <a:pt x="674" y="218"/>
                  </a:cubicBezTo>
                  <a:cubicBezTo>
                    <a:pt x="683" y="222"/>
                    <a:pt x="692" y="224"/>
                    <a:pt x="702" y="225"/>
                  </a:cubicBezTo>
                  <a:cubicBezTo>
                    <a:pt x="715" y="225"/>
                    <a:pt x="728" y="224"/>
                    <a:pt x="740" y="217"/>
                  </a:cubicBezTo>
                  <a:cubicBezTo>
                    <a:pt x="765" y="203"/>
                    <a:pt x="767" y="166"/>
                    <a:pt x="742" y="151"/>
                  </a:cubicBezTo>
                  <a:cubicBezTo>
                    <a:pt x="736" y="147"/>
                    <a:pt x="729" y="144"/>
                    <a:pt x="722" y="140"/>
                  </a:cubicBezTo>
                  <a:cubicBezTo>
                    <a:pt x="716" y="137"/>
                    <a:pt x="710" y="135"/>
                    <a:pt x="704" y="131"/>
                  </a:cubicBezTo>
                  <a:cubicBezTo>
                    <a:pt x="697" y="126"/>
                    <a:pt x="694" y="118"/>
                    <a:pt x="696" y="109"/>
                  </a:cubicBezTo>
                  <a:cubicBezTo>
                    <a:pt x="698" y="101"/>
                    <a:pt x="706" y="95"/>
                    <a:pt x="716" y="94"/>
                  </a:cubicBezTo>
                  <a:cubicBezTo>
                    <a:pt x="729" y="93"/>
                    <a:pt x="741" y="96"/>
                    <a:pt x="753" y="104"/>
                  </a:cubicBezTo>
                  <a:cubicBezTo>
                    <a:pt x="753" y="96"/>
                    <a:pt x="753" y="89"/>
                    <a:pt x="753" y="83"/>
                  </a:cubicBezTo>
                  <a:close/>
                  <a:moveTo>
                    <a:pt x="407" y="85"/>
                  </a:moveTo>
                  <a:cubicBezTo>
                    <a:pt x="407" y="82"/>
                    <a:pt x="406" y="80"/>
                    <a:pt x="403" y="79"/>
                  </a:cubicBezTo>
                  <a:cubicBezTo>
                    <a:pt x="392" y="75"/>
                    <a:pt x="381" y="73"/>
                    <a:pt x="369" y="74"/>
                  </a:cubicBezTo>
                  <a:cubicBezTo>
                    <a:pt x="342" y="75"/>
                    <a:pt x="320" y="87"/>
                    <a:pt x="307" y="112"/>
                  </a:cubicBezTo>
                  <a:cubicBezTo>
                    <a:pt x="300" y="126"/>
                    <a:pt x="298" y="141"/>
                    <a:pt x="299" y="157"/>
                  </a:cubicBezTo>
                  <a:cubicBezTo>
                    <a:pt x="302" y="221"/>
                    <a:pt x="362" y="237"/>
                    <a:pt x="403" y="217"/>
                  </a:cubicBezTo>
                  <a:cubicBezTo>
                    <a:pt x="405" y="216"/>
                    <a:pt x="406" y="215"/>
                    <a:pt x="406" y="214"/>
                  </a:cubicBezTo>
                  <a:cubicBezTo>
                    <a:pt x="407" y="207"/>
                    <a:pt x="406" y="200"/>
                    <a:pt x="406" y="193"/>
                  </a:cubicBezTo>
                  <a:cubicBezTo>
                    <a:pt x="401" y="196"/>
                    <a:pt x="397" y="199"/>
                    <a:pt x="392" y="201"/>
                  </a:cubicBezTo>
                  <a:cubicBezTo>
                    <a:pt x="364" y="212"/>
                    <a:pt x="335" y="200"/>
                    <a:pt x="326" y="174"/>
                  </a:cubicBezTo>
                  <a:cubicBezTo>
                    <a:pt x="321" y="161"/>
                    <a:pt x="321" y="148"/>
                    <a:pt x="324" y="136"/>
                  </a:cubicBezTo>
                  <a:cubicBezTo>
                    <a:pt x="329" y="106"/>
                    <a:pt x="355" y="89"/>
                    <a:pt x="384" y="95"/>
                  </a:cubicBezTo>
                  <a:cubicBezTo>
                    <a:pt x="392" y="97"/>
                    <a:pt x="399" y="101"/>
                    <a:pt x="407" y="104"/>
                  </a:cubicBezTo>
                  <a:cubicBezTo>
                    <a:pt x="407" y="98"/>
                    <a:pt x="407" y="91"/>
                    <a:pt x="407" y="85"/>
                  </a:cubicBezTo>
                  <a:close/>
                  <a:moveTo>
                    <a:pt x="434" y="221"/>
                  </a:moveTo>
                  <a:cubicBezTo>
                    <a:pt x="441" y="221"/>
                    <a:pt x="449" y="221"/>
                    <a:pt x="457" y="221"/>
                  </a:cubicBezTo>
                  <a:cubicBezTo>
                    <a:pt x="457" y="219"/>
                    <a:pt x="457" y="217"/>
                    <a:pt x="457" y="216"/>
                  </a:cubicBezTo>
                  <a:cubicBezTo>
                    <a:pt x="457" y="194"/>
                    <a:pt x="457" y="171"/>
                    <a:pt x="457" y="149"/>
                  </a:cubicBezTo>
                  <a:cubicBezTo>
                    <a:pt x="457" y="135"/>
                    <a:pt x="459" y="122"/>
                    <a:pt x="467" y="110"/>
                  </a:cubicBezTo>
                  <a:cubicBezTo>
                    <a:pt x="473" y="101"/>
                    <a:pt x="480" y="96"/>
                    <a:pt x="491" y="96"/>
                  </a:cubicBezTo>
                  <a:cubicBezTo>
                    <a:pt x="497" y="96"/>
                    <a:pt x="503" y="98"/>
                    <a:pt x="509" y="99"/>
                  </a:cubicBezTo>
                  <a:cubicBezTo>
                    <a:pt x="509" y="93"/>
                    <a:pt x="509" y="87"/>
                    <a:pt x="509" y="80"/>
                  </a:cubicBezTo>
                  <a:cubicBezTo>
                    <a:pt x="509" y="77"/>
                    <a:pt x="508" y="76"/>
                    <a:pt x="505" y="75"/>
                  </a:cubicBezTo>
                  <a:cubicBezTo>
                    <a:pt x="486" y="72"/>
                    <a:pt x="470" y="80"/>
                    <a:pt x="461" y="97"/>
                  </a:cubicBezTo>
                  <a:cubicBezTo>
                    <a:pt x="460" y="100"/>
                    <a:pt x="459" y="102"/>
                    <a:pt x="457" y="105"/>
                  </a:cubicBezTo>
                  <a:cubicBezTo>
                    <a:pt x="457" y="105"/>
                    <a:pt x="457" y="105"/>
                    <a:pt x="457" y="105"/>
                  </a:cubicBezTo>
                  <a:cubicBezTo>
                    <a:pt x="457" y="96"/>
                    <a:pt x="457" y="87"/>
                    <a:pt x="457" y="77"/>
                  </a:cubicBezTo>
                  <a:cubicBezTo>
                    <a:pt x="449" y="77"/>
                    <a:pt x="442" y="77"/>
                    <a:pt x="434" y="77"/>
                  </a:cubicBezTo>
                  <a:cubicBezTo>
                    <a:pt x="434" y="125"/>
                    <a:pt x="434" y="173"/>
                    <a:pt x="434" y="221"/>
                  </a:cubicBezTo>
                  <a:close/>
                  <a:moveTo>
                    <a:pt x="1712" y="81"/>
                  </a:moveTo>
                  <a:cubicBezTo>
                    <a:pt x="1712" y="77"/>
                    <a:pt x="1711" y="76"/>
                    <a:pt x="1707" y="75"/>
                  </a:cubicBezTo>
                  <a:cubicBezTo>
                    <a:pt x="1688" y="72"/>
                    <a:pt x="1671" y="81"/>
                    <a:pt x="1663" y="100"/>
                  </a:cubicBezTo>
                  <a:cubicBezTo>
                    <a:pt x="1662" y="101"/>
                    <a:pt x="1661" y="103"/>
                    <a:pt x="1660" y="104"/>
                  </a:cubicBezTo>
                  <a:cubicBezTo>
                    <a:pt x="1660" y="104"/>
                    <a:pt x="1660" y="104"/>
                    <a:pt x="1659" y="104"/>
                  </a:cubicBezTo>
                  <a:cubicBezTo>
                    <a:pt x="1659" y="95"/>
                    <a:pt x="1659" y="86"/>
                    <a:pt x="1659" y="77"/>
                  </a:cubicBezTo>
                  <a:cubicBezTo>
                    <a:pt x="1652" y="77"/>
                    <a:pt x="1644" y="77"/>
                    <a:pt x="1637" y="77"/>
                  </a:cubicBezTo>
                  <a:cubicBezTo>
                    <a:pt x="1637" y="125"/>
                    <a:pt x="1637" y="173"/>
                    <a:pt x="1637" y="221"/>
                  </a:cubicBezTo>
                  <a:cubicBezTo>
                    <a:pt x="1644" y="221"/>
                    <a:pt x="1652" y="221"/>
                    <a:pt x="1660" y="221"/>
                  </a:cubicBezTo>
                  <a:cubicBezTo>
                    <a:pt x="1660" y="219"/>
                    <a:pt x="1660" y="217"/>
                    <a:pt x="1660" y="216"/>
                  </a:cubicBezTo>
                  <a:cubicBezTo>
                    <a:pt x="1660" y="192"/>
                    <a:pt x="1660" y="169"/>
                    <a:pt x="1660" y="146"/>
                  </a:cubicBezTo>
                  <a:cubicBezTo>
                    <a:pt x="1660" y="136"/>
                    <a:pt x="1661" y="126"/>
                    <a:pt x="1666" y="117"/>
                  </a:cubicBezTo>
                  <a:cubicBezTo>
                    <a:pt x="1671" y="105"/>
                    <a:pt x="1679" y="97"/>
                    <a:pt x="1692" y="96"/>
                  </a:cubicBezTo>
                  <a:cubicBezTo>
                    <a:pt x="1699" y="96"/>
                    <a:pt x="1705" y="98"/>
                    <a:pt x="1712" y="99"/>
                  </a:cubicBezTo>
                  <a:cubicBezTo>
                    <a:pt x="1712" y="94"/>
                    <a:pt x="1711" y="87"/>
                    <a:pt x="1712" y="81"/>
                  </a:cubicBezTo>
                  <a:close/>
                  <a:moveTo>
                    <a:pt x="248" y="221"/>
                  </a:moveTo>
                  <a:cubicBezTo>
                    <a:pt x="255" y="221"/>
                    <a:pt x="263" y="221"/>
                    <a:pt x="270" y="221"/>
                  </a:cubicBezTo>
                  <a:cubicBezTo>
                    <a:pt x="270" y="173"/>
                    <a:pt x="270" y="125"/>
                    <a:pt x="270" y="77"/>
                  </a:cubicBezTo>
                  <a:cubicBezTo>
                    <a:pt x="263" y="77"/>
                    <a:pt x="255" y="77"/>
                    <a:pt x="248" y="77"/>
                  </a:cubicBezTo>
                  <a:cubicBezTo>
                    <a:pt x="248" y="125"/>
                    <a:pt x="248" y="173"/>
                    <a:pt x="248" y="221"/>
                  </a:cubicBezTo>
                  <a:close/>
                  <a:moveTo>
                    <a:pt x="260" y="11"/>
                  </a:moveTo>
                  <a:cubicBezTo>
                    <a:pt x="251" y="10"/>
                    <a:pt x="244" y="17"/>
                    <a:pt x="244" y="26"/>
                  </a:cubicBezTo>
                  <a:cubicBezTo>
                    <a:pt x="244" y="34"/>
                    <a:pt x="250" y="41"/>
                    <a:pt x="259" y="41"/>
                  </a:cubicBezTo>
                  <a:cubicBezTo>
                    <a:pt x="268" y="41"/>
                    <a:pt x="274" y="34"/>
                    <a:pt x="275" y="26"/>
                  </a:cubicBezTo>
                  <a:cubicBezTo>
                    <a:pt x="275" y="17"/>
                    <a:pt x="268" y="11"/>
                    <a:pt x="260" y="11"/>
                  </a:cubicBezTo>
                  <a:close/>
                  <a:moveTo>
                    <a:pt x="1330" y="221"/>
                  </a:moveTo>
                  <a:cubicBezTo>
                    <a:pt x="1321" y="221"/>
                    <a:pt x="1313" y="222"/>
                    <a:pt x="1305" y="221"/>
                  </a:cubicBezTo>
                  <a:cubicBezTo>
                    <a:pt x="1304" y="221"/>
                    <a:pt x="1303" y="219"/>
                    <a:pt x="1302" y="217"/>
                  </a:cubicBezTo>
                  <a:cubicBezTo>
                    <a:pt x="1296" y="201"/>
                    <a:pt x="1290" y="185"/>
                    <a:pt x="1284" y="169"/>
                  </a:cubicBezTo>
                  <a:cubicBezTo>
                    <a:pt x="1283" y="166"/>
                    <a:pt x="1281" y="165"/>
                    <a:pt x="1278" y="165"/>
                  </a:cubicBezTo>
                  <a:cubicBezTo>
                    <a:pt x="1252" y="165"/>
                    <a:pt x="1227" y="165"/>
                    <a:pt x="1201" y="165"/>
                  </a:cubicBezTo>
                  <a:cubicBezTo>
                    <a:pt x="1198" y="165"/>
                    <a:pt x="1196" y="166"/>
                    <a:pt x="1195" y="169"/>
                  </a:cubicBezTo>
                  <a:cubicBezTo>
                    <a:pt x="1190" y="185"/>
                    <a:pt x="1184" y="201"/>
                    <a:pt x="1178" y="217"/>
                  </a:cubicBezTo>
                  <a:cubicBezTo>
                    <a:pt x="1177" y="220"/>
                    <a:pt x="1176" y="222"/>
                    <a:pt x="1173" y="221"/>
                  </a:cubicBezTo>
                  <a:cubicBezTo>
                    <a:pt x="1165" y="221"/>
                    <a:pt x="1158" y="221"/>
                    <a:pt x="1151" y="221"/>
                  </a:cubicBezTo>
                  <a:cubicBezTo>
                    <a:pt x="1151" y="219"/>
                    <a:pt x="1152" y="218"/>
                    <a:pt x="1152" y="216"/>
                  </a:cubicBezTo>
                  <a:cubicBezTo>
                    <a:pt x="1177" y="152"/>
                    <a:pt x="1201" y="88"/>
                    <a:pt x="1226" y="24"/>
                  </a:cubicBezTo>
                  <a:cubicBezTo>
                    <a:pt x="1227" y="21"/>
                    <a:pt x="1228" y="19"/>
                    <a:pt x="1232" y="19"/>
                  </a:cubicBezTo>
                  <a:cubicBezTo>
                    <a:pt x="1237" y="20"/>
                    <a:pt x="1243" y="20"/>
                    <a:pt x="1249" y="19"/>
                  </a:cubicBezTo>
                  <a:cubicBezTo>
                    <a:pt x="1251" y="19"/>
                    <a:pt x="1253" y="20"/>
                    <a:pt x="1254" y="23"/>
                  </a:cubicBezTo>
                  <a:cubicBezTo>
                    <a:pt x="1279" y="88"/>
                    <a:pt x="1304" y="153"/>
                    <a:pt x="1329" y="218"/>
                  </a:cubicBezTo>
                  <a:cubicBezTo>
                    <a:pt x="1329" y="219"/>
                    <a:pt x="1329" y="220"/>
                    <a:pt x="1330" y="221"/>
                  </a:cubicBezTo>
                  <a:close/>
                  <a:moveTo>
                    <a:pt x="1274" y="143"/>
                  </a:moveTo>
                  <a:cubicBezTo>
                    <a:pt x="1262" y="111"/>
                    <a:pt x="1251" y="79"/>
                    <a:pt x="1239" y="48"/>
                  </a:cubicBezTo>
                  <a:cubicBezTo>
                    <a:pt x="1228" y="79"/>
                    <a:pt x="1217" y="111"/>
                    <a:pt x="1205" y="143"/>
                  </a:cubicBezTo>
                  <a:cubicBezTo>
                    <a:pt x="1228" y="143"/>
                    <a:pt x="1251" y="143"/>
                    <a:pt x="1274" y="143"/>
                  </a:cubicBezTo>
                  <a:close/>
                  <a:moveTo>
                    <a:pt x="1830" y="190"/>
                  </a:moveTo>
                  <a:cubicBezTo>
                    <a:pt x="1830" y="196"/>
                    <a:pt x="1830" y="203"/>
                    <a:pt x="1830" y="209"/>
                  </a:cubicBezTo>
                  <a:cubicBezTo>
                    <a:pt x="1829" y="211"/>
                    <a:pt x="1828" y="212"/>
                    <a:pt x="1826" y="213"/>
                  </a:cubicBezTo>
                  <a:cubicBezTo>
                    <a:pt x="1810" y="223"/>
                    <a:pt x="1793" y="226"/>
                    <a:pt x="1774" y="225"/>
                  </a:cubicBezTo>
                  <a:cubicBezTo>
                    <a:pt x="1739" y="223"/>
                    <a:pt x="1718" y="199"/>
                    <a:pt x="1715" y="164"/>
                  </a:cubicBezTo>
                  <a:cubicBezTo>
                    <a:pt x="1713" y="144"/>
                    <a:pt x="1715" y="124"/>
                    <a:pt x="1725" y="106"/>
                  </a:cubicBezTo>
                  <a:cubicBezTo>
                    <a:pt x="1740" y="79"/>
                    <a:pt x="1771" y="67"/>
                    <a:pt x="1801" y="77"/>
                  </a:cubicBezTo>
                  <a:cubicBezTo>
                    <a:pt x="1824" y="84"/>
                    <a:pt x="1834" y="102"/>
                    <a:pt x="1838" y="124"/>
                  </a:cubicBezTo>
                  <a:cubicBezTo>
                    <a:pt x="1840" y="134"/>
                    <a:pt x="1840" y="144"/>
                    <a:pt x="1840" y="155"/>
                  </a:cubicBezTo>
                  <a:cubicBezTo>
                    <a:pt x="1806" y="155"/>
                    <a:pt x="1772" y="155"/>
                    <a:pt x="1739" y="155"/>
                  </a:cubicBezTo>
                  <a:cubicBezTo>
                    <a:pt x="1738" y="183"/>
                    <a:pt x="1754" y="208"/>
                    <a:pt x="1790" y="205"/>
                  </a:cubicBezTo>
                  <a:cubicBezTo>
                    <a:pt x="1797" y="204"/>
                    <a:pt x="1804" y="202"/>
                    <a:pt x="1811" y="200"/>
                  </a:cubicBezTo>
                  <a:cubicBezTo>
                    <a:pt x="1817" y="198"/>
                    <a:pt x="1823" y="194"/>
                    <a:pt x="1830" y="190"/>
                  </a:cubicBezTo>
                  <a:close/>
                  <a:moveTo>
                    <a:pt x="1739" y="135"/>
                  </a:moveTo>
                  <a:cubicBezTo>
                    <a:pt x="1764" y="135"/>
                    <a:pt x="1790" y="135"/>
                    <a:pt x="1816" y="135"/>
                  </a:cubicBezTo>
                  <a:cubicBezTo>
                    <a:pt x="1816" y="132"/>
                    <a:pt x="1816" y="129"/>
                    <a:pt x="1815" y="127"/>
                  </a:cubicBezTo>
                  <a:cubicBezTo>
                    <a:pt x="1814" y="111"/>
                    <a:pt x="1804" y="98"/>
                    <a:pt x="1791" y="95"/>
                  </a:cubicBezTo>
                  <a:cubicBezTo>
                    <a:pt x="1766" y="88"/>
                    <a:pt x="1739" y="109"/>
                    <a:pt x="1739" y="135"/>
                  </a:cubicBezTo>
                  <a:close/>
                  <a:moveTo>
                    <a:pt x="653" y="147"/>
                  </a:moveTo>
                  <a:cubicBezTo>
                    <a:pt x="653" y="167"/>
                    <a:pt x="649" y="185"/>
                    <a:pt x="637" y="200"/>
                  </a:cubicBezTo>
                  <a:cubicBezTo>
                    <a:pt x="621" y="220"/>
                    <a:pt x="600" y="226"/>
                    <a:pt x="576" y="225"/>
                  </a:cubicBezTo>
                  <a:cubicBezTo>
                    <a:pt x="537" y="223"/>
                    <a:pt x="513" y="193"/>
                    <a:pt x="511" y="158"/>
                  </a:cubicBezTo>
                  <a:cubicBezTo>
                    <a:pt x="511" y="145"/>
                    <a:pt x="512" y="132"/>
                    <a:pt x="516" y="119"/>
                  </a:cubicBezTo>
                  <a:cubicBezTo>
                    <a:pt x="525" y="91"/>
                    <a:pt x="549" y="75"/>
                    <a:pt x="580" y="74"/>
                  </a:cubicBezTo>
                  <a:cubicBezTo>
                    <a:pt x="598" y="73"/>
                    <a:pt x="615" y="76"/>
                    <a:pt x="629" y="88"/>
                  </a:cubicBezTo>
                  <a:cubicBezTo>
                    <a:pt x="644" y="101"/>
                    <a:pt x="651" y="118"/>
                    <a:pt x="653" y="138"/>
                  </a:cubicBezTo>
                  <a:cubicBezTo>
                    <a:pt x="653" y="141"/>
                    <a:pt x="653" y="145"/>
                    <a:pt x="653" y="147"/>
                  </a:cubicBezTo>
                  <a:close/>
                  <a:moveTo>
                    <a:pt x="630" y="151"/>
                  </a:moveTo>
                  <a:cubicBezTo>
                    <a:pt x="629" y="144"/>
                    <a:pt x="629" y="138"/>
                    <a:pt x="628" y="132"/>
                  </a:cubicBezTo>
                  <a:cubicBezTo>
                    <a:pt x="624" y="110"/>
                    <a:pt x="609" y="95"/>
                    <a:pt x="589" y="94"/>
                  </a:cubicBezTo>
                  <a:cubicBezTo>
                    <a:pt x="563" y="92"/>
                    <a:pt x="546" y="103"/>
                    <a:pt x="539" y="126"/>
                  </a:cubicBezTo>
                  <a:cubicBezTo>
                    <a:pt x="535" y="137"/>
                    <a:pt x="534" y="149"/>
                    <a:pt x="536" y="162"/>
                  </a:cubicBezTo>
                  <a:cubicBezTo>
                    <a:pt x="539" y="186"/>
                    <a:pt x="554" y="202"/>
                    <a:pt x="578" y="205"/>
                  </a:cubicBezTo>
                  <a:cubicBezTo>
                    <a:pt x="602" y="207"/>
                    <a:pt x="620" y="196"/>
                    <a:pt x="626" y="173"/>
                  </a:cubicBezTo>
                  <a:cubicBezTo>
                    <a:pt x="628" y="166"/>
                    <a:pt x="629" y="158"/>
                    <a:pt x="630" y="151"/>
                  </a:cubicBezTo>
                  <a:close/>
                  <a:moveTo>
                    <a:pt x="917" y="146"/>
                  </a:moveTo>
                  <a:cubicBezTo>
                    <a:pt x="917" y="161"/>
                    <a:pt x="915" y="176"/>
                    <a:pt x="908" y="189"/>
                  </a:cubicBezTo>
                  <a:cubicBezTo>
                    <a:pt x="894" y="215"/>
                    <a:pt x="871" y="226"/>
                    <a:pt x="842" y="225"/>
                  </a:cubicBezTo>
                  <a:cubicBezTo>
                    <a:pt x="809" y="224"/>
                    <a:pt x="784" y="205"/>
                    <a:pt x="777" y="173"/>
                  </a:cubicBezTo>
                  <a:cubicBezTo>
                    <a:pt x="773" y="155"/>
                    <a:pt x="773" y="136"/>
                    <a:pt x="780" y="118"/>
                  </a:cubicBezTo>
                  <a:cubicBezTo>
                    <a:pt x="786" y="100"/>
                    <a:pt x="798" y="87"/>
                    <a:pt x="816" y="79"/>
                  </a:cubicBezTo>
                  <a:cubicBezTo>
                    <a:pt x="830" y="74"/>
                    <a:pt x="844" y="73"/>
                    <a:pt x="858" y="74"/>
                  </a:cubicBezTo>
                  <a:cubicBezTo>
                    <a:pt x="893" y="78"/>
                    <a:pt x="912" y="103"/>
                    <a:pt x="916" y="135"/>
                  </a:cubicBezTo>
                  <a:cubicBezTo>
                    <a:pt x="916" y="139"/>
                    <a:pt x="916" y="142"/>
                    <a:pt x="917" y="146"/>
                  </a:cubicBezTo>
                  <a:close/>
                  <a:moveTo>
                    <a:pt x="890" y="126"/>
                  </a:moveTo>
                  <a:cubicBezTo>
                    <a:pt x="885" y="110"/>
                    <a:pt x="875" y="98"/>
                    <a:pt x="858" y="95"/>
                  </a:cubicBezTo>
                  <a:cubicBezTo>
                    <a:pt x="839" y="91"/>
                    <a:pt x="822" y="94"/>
                    <a:pt x="810" y="110"/>
                  </a:cubicBezTo>
                  <a:cubicBezTo>
                    <a:pt x="801" y="122"/>
                    <a:pt x="798" y="135"/>
                    <a:pt x="799" y="150"/>
                  </a:cubicBezTo>
                  <a:cubicBezTo>
                    <a:pt x="799" y="153"/>
                    <a:pt x="799" y="156"/>
                    <a:pt x="799" y="158"/>
                  </a:cubicBezTo>
                  <a:cubicBezTo>
                    <a:pt x="800" y="185"/>
                    <a:pt x="816" y="202"/>
                    <a:pt x="842" y="205"/>
                  </a:cubicBezTo>
                  <a:cubicBezTo>
                    <a:pt x="865" y="207"/>
                    <a:pt x="883" y="197"/>
                    <a:pt x="889" y="174"/>
                  </a:cubicBezTo>
                  <a:cubicBezTo>
                    <a:pt x="894" y="158"/>
                    <a:pt x="894" y="142"/>
                    <a:pt x="890" y="126"/>
                  </a:cubicBezTo>
                  <a:close/>
                </a:path>
              </a:pathLst>
            </a:custGeom>
            <a:solidFill>
              <a:srgbClr val="0072C6"/>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defRPr/>
              </a:pPr>
              <a:endParaRPr lang="en-US">
                <a:solidFill>
                  <a:srgbClr val="505050"/>
                </a:solidFill>
              </a:endParaRPr>
            </a:p>
          </p:txBody>
        </p:sp>
      </p:grpSp>
      <p:sp>
        <p:nvSpPr>
          <p:cNvPr id="132" name="Freeform 131"/>
          <p:cNvSpPr/>
          <p:nvPr/>
        </p:nvSpPr>
        <p:spPr bwMode="auto">
          <a:xfrm>
            <a:off x="6172189" y="3392451"/>
            <a:ext cx="0" cy="799987"/>
          </a:xfrm>
          <a:custGeom>
            <a:avLst/>
            <a:gdLst>
              <a:gd name="connsiteX0" fmla="*/ 0 w 0"/>
              <a:gd name="connsiteY0" fmla="*/ 800100 h 800100"/>
              <a:gd name="connsiteX1" fmla="*/ 0 w 0"/>
              <a:gd name="connsiteY1" fmla="*/ 0 h 800100"/>
            </a:gdLst>
            <a:ahLst/>
            <a:cxnLst>
              <a:cxn ang="0">
                <a:pos x="connsiteX0" y="connsiteY0"/>
              </a:cxn>
              <a:cxn ang="0">
                <a:pos x="connsiteX1" y="connsiteY1"/>
              </a:cxn>
            </a:cxnLst>
            <a:rect l="l" t="t" r="r" b="b"/>
            <a:pathLst>
              <a:path h="800100">
                <a:moveTo>
                  <a:pt x="0" y="800100"/>
                </a:moveTo>
                <a:lnTo>
                  <a:pt x="0" y="0"/>
                </a:lnTo>
              </a:path>
            </a:pathLst>
          </a:custGeom>
          <a:noFill/>
          <a:ln w="57150" cap="rnd" cmpd="sng" algn="ctr">
            <a:solidFill>
              <a:srgbClr val="0072C6"/>
            </a:solidFill>
            <a:prstDash val="sysDot"/>
            <a:headEnd type="none" w="med" len="med"/>
            <a:tailEnd type="triangle" w="med" len="me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324">
              <a:defRPr/>
            </a:pPr>
            <a:endParaRPr lang="en-US">
              <a:solidFill>
                <a:srgbClr val="EFEFEF"/>
              </a:solidFill>
            </a:endParaRPr>
          </a:p>
        </p:txBody>
      </p:sp>
      <p:grpSp>
        <p:nvGrpSpPr>
          <p:cNvPr id="145" name="Group 144"/>
          <p:cNvGrpSpPr/>
          <p:nvPr/>
        </p:nvGrpSpPr>
        <p:grpSpPr>
          <a:xfrm>
            <a:off x="398453" y="1547511"/>
            <a:ext cx="2444532" cy="1720024"/>
            <a:chOff x="272314" y="1276938"/>
            <a:chExt cx="2444879" cy="1720268"/>
          </a:xfrm>
          <a:solidFill>
            <a:schemeClr val="bg1"/>
          </a:solidFill>
        </p:grpSpPr>
        <p:grpSp>
          <p:nvGrpSpPr>
            <p:cNvPr id="146" name="Group 145"/>
            <p:cNvGrpSpPr/>
            <p:nvPr/>
          </p:nvGrpSpPr>
          <p:grpSpPr>
            <a:xfrm>
              <a:off x="272314" y="1276938"/>
              <a:ext cx="2444879" cy="1720268"/>
              <a:chOff x="218065" y="2298702"/>
              <a:chExt cx="2444879" cy="1720268"/>
            </a:xfrm>
            <a:grpFill/>
          </p:grpSpPr>
          <p:sp>
            <p:nvSpPr>
              <p:cNvPr id="148" name="Rectangle 147"/>
              <p:cNvSpPr/>
              <p:nvPr/>
            </p:nvSpPr>
            <p:spPr bwMode="auto">
              <a:xfrm>
                <a:off x="218065" y="2298702"/>
                <a:ext cx="2444879" cy="1720268"/>
              </a:xfrm>
              <a:prstGeom prst="rect">
                <a:avLst/>
              </a:prstGeom>
              <a:grpFill/>
              <a:ln w="19050" cap="flat" cmpd="sng" algn="ctr">
                <a:solidFill>
                  <a:srgbClr val="008272"/>
                </a:solidFill>
                <a:prstDash val="dash"/>
                <a:headEnd type="none" w="med" len="med"/>
                <a:tailEnd type="none" w="med" len="med"/>
              </a:ln>
              <a:effectLst/>
            </p:spPr>
            <p:txBody>
              <a:bodyPr rot="0" spcFirstLastPara="0" vert="horz" wrap="square" lIns="182854" tIns="146284" rIns="182854" bIns="1462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4">
                  <a:lnSpc>
                    <a:spcPct val="90000"/>
                  </a:lnSpc>
                  <a:defRPr/>
                </a:pPr>
                <a:endParaRPr lang="en-US" sz="2000" spc="-50" dirty="0">
                  <a:gradFill>
                    <a:gsLst>
                      <a:gs pos="1250">
                        <a:srgbClr val="EFEFEF"/>
                      </a:gs>
                      <a:gs pos="10417">
                        <a:srgbClr val="EFEFEF"/>
                      </a:gs>
                    </a:gsLst>
                    <a:lin ang="5400000" scaled="0"/>
                  </a:gradFill>
                </a:endParaRPr>
              </a:p>
            </p:txBody>
          </p:sp>
          <p:grpSp>
            <p:nvGrpSpPr>
              <p:cNvPr id="149" name="Group 148"/>
              <p:cNvGrpSpPr/>
              <p:nvPr/>
            </p:nvGrpSpPr>
            <p:grpSpPr>
              <a:xfrm>
                <a:off x="591042" y="2587730"/>
                <a:ext cx="1698924" cy="1264686"/>
                <a:chOff x="888578" y="2805236"/>
                <a:chExt cx="1698924" cy="1264686"/>
              </a:xfrm>
              <a:grpFill/>
            </p:grpSpPr>
            <p:sp>
              <p:nvSpPr>
                <p:cNvPr id="150" name="Rectangle 149"/>
                <p:cNvSpPr/>
                <p:nvPr/>
              </p:nvSpPr>
              <p:spPr>
                <a:xfrm>
                  <a:off x="888578" y="3875996"/>
                  <a:ext cx="1698924" cy="193926"/>
                </a:xfrm>
                <a:prstGeom prst="rect">
                  <a:avLst/>
                </a:prstGeom>
                <a:grpFill/>
                <a:ln>
                  <a:noFill/>
                </a:ln>
              </p:spPr>
              <p:txBody>
                <a:bodyPr wrap="square" lIns="0" tIns="0" rIns="0" bIns="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188F"/>
                      </a:solidFill>
                    </a:rPr>
                    <a:t>Active Directory</a:t>
                  </a:r>
                </a:p>
              </p:txBody>
            </p:sp>
            <p:pic>
              <p:nvPicPr>
                <p:cNvPr id="151" name="Picture 15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189474" y="2805236"/>
                  <a:ext cx="1043885" cy="690730"/>
                </a:xfrm>
                <a:prstGeom prst="rect">
                  <a:avLst/>
                </a:prstGeom>
                <a:grpFill/>
              </p:spPr>
            </p:pic>
          </p:grpSp>
        </p:grpSp>
        <p:pic>
          <p:nvPicPr>
            <p:cNvPr id="147" name="Picture 146"/>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6311" y="2256696"/>
              <a:ext cx="1701437" cy="399929"/>
            </a:xfrm>
            <a:prstGeom prst="rect">
              <a:avLst/>
            </a:prstGeom>
            <a:grpFill/>
          </p:spPr>
        </p:pic>
      </p:grpSp>
      <p:pic>
        <p:nvPicPr>
          <p:cNvPr id="153" name="Picture 152" descr="C:\Users\Jaspal Mann\AppData\Roaming\Skype\My Skype Received Files\sl.png"/>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9753157" y="1555337"/>
            <a:ext cx="463874" cy="320494"/>
          </a:xfrm>
          <a:prstGeom prst="rect">
            <a:avLst/>
          </a:prstGeom>
          <a:noFill/>
        </p:spPr>
      </p:pic>
      <p:pic>
        <p:nvPicPr>
          <p:cNvPr id="3078" name="Picture 6" descr="SAP"/>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0539601" y="1584238"/>
            <a:ext cx="474410" cy="23720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034"/>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11292568" y="1522522"/>
            <a:ext cx="296935" cy="296935"/>
          </a:xfrm>
          <a:prstGeom prst="rect">
            <a:avLst/>
          </a:prstGeom>
        </p:spPr>
      </p:pic>
      <p:pic>
        <p:nvPicPr>
          <p:cNvPr id="1036" name="Picture 1035"/>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10270497" y="2785237"/>
            <a:ext cx="482299" cy="482299"/>
          </a:xfrm>
          <a:prstGeom prst="rect">
            <a:avLst/>
          </a:prstGeom>
        </p:spPr>
      </p:pic>
      <p:sp>
        <p:nvSpPr>
          <p:cNvPr id="1038" name="TextBox 1037"/>
          <p:cNvSpPr txBox="1"/>
          <p:nvPr/>
        </p:nvSpPr>
        <p:spPr>
          <a:xfrm>
            <a:off x="1765165" y="3698822"/>
            <a:ext cx="2257617" cy="1280310"/>
          </a:xfrm>
          <a:prstGeom prst="rect">
            <a:avLst/>
          </a:prstGeom>
          <a:solidFill>
            <a:srgbClr val="0075CC"/>
          </a:solidFill>
          <a:ln>
            <a:noFill/>
          </a:ln>
        </p:spPr>
        <p:txBody>
          <a:bodyPr wrap="none" lIns="182854" tIns="146284" rIns="182854" bIns="146284" rtlCol="0">
            <a:spAutoFit/>
          </a:bodyPr>
          <a:lstStyle/>
          <a:p>
            <a:pPr defTabSz="896386">
              <a:lnSpc>
                <a:spcPct val="90000"/>
              </a:lnSpc>
              <a:spcAft>
                <a:spcPts val="600"/>
              </a:spcAft>
            </a:pPr>
            <a:r>
              <a:rPr lang="en-US" sz="2000" kern="0" dirty="0">
                <a:solidFill>
                  <a:srgbClr val="FFFFFF"/>
                </a:solidFill>
              </a:rPr>
              <a:t>Synchronize and </a:t>
            </a:r>
          </a:p>
          <a:p>
            <a:pPr defTabSz="896386">
              <a:lnSpc>
                <a:spcPct val="90000"/>
              </a:lnSpc>
              <a:spcAft>
                <a:spcPts val="600"/>
              </a:spcAft>
            </a:pPr>
            <a:r>
              <a:rPr lang="en-US" sz="2000" kern="0" dirty="0">
                <a:solidFill>
                  <a:srgbClr val="FFFFFF"/>
                </a:solidFill>
              </a:rPr>
              <a:t>consolidate </a:t>
            </a:r>
          </a:p>
          <a:p>
            <a:pPr defTabSz="896386">
              <a:lnSpc>
                <a:spcPct val="90000"/>
              </a:lnSpc>
              <a:spcAft>
                <a:spcPts val="600"/>
              </a:spcAft>
            </a:pPr>
            <a:r>
              <a:rPr lang="en-US" sz="2000" kern="0" dirty="0">
                <a:solidFill>
                  <a:srgbClr val="FFFFFF"/>
                </a:solidFill>
              </a:rPr>
              <a:t>identities</a:t>
            </a:r>
          </a:p>
        </p:txBody>
      </p:sp>
      <p:sp>
        <p:nvSpPr>
          <p:cNvPr id="164" name="Title 2"/>
          <p:cNvSpPr>
            <a:spLocks noGrp="1"/>
          </p:cNvSpPr>
          <p:nvPr>
            <p:ph type="title"/>
          </p:nvPr>
        </p:nvSpPr>
        <p:spPr>
          <a:xfrm>
            <a:off x="2520051" y="5576241"/>
            <a:ext cx="8065819" cy="917445"/>
          </a:xfrm>
        </p:spPr>
        <p:txBody>
          <a:bodyPr>
            <a:noAutofit/>
          </a:bodyPr>
          <a:lstStyle/>
          <a:p>
            <a:pPr algn="l"/>
            <a:r>
              <a:rPr lang="en-US" sz="4000" dirty="0"/>
              <a:t>Key Scenarios to get started with Microsoft Azure</a:t>
            </a:r>
          </a:p>
        </p:txBody>
      </p:sp>
      <p:sp>
        <p:nvSpPr>
          <p:cNvPr id="1040" name="TextBox 1039"/>
          <p:cNvSpPr txBox="1"/>
          <p:nvPr/>
        </p:nvSpPr>
        <p:spPr>
          <a:xfrm>
            <a:off x="277052" y="254438"/>
            <a:ext cx="4275798" cy="794023"/>
          </a:xfrm>
          <a:prstGeom prst="rect">
            <a:avLst/>
          </a:prstGeom>
          <a:noFill/>
        </p:spPr>
        <p:txBody>
          <a:bodyPr wrap="none" lIns="182854" tIns="146284" rIns="182854" bIns="146284" rtlCol="0">
            <a:spAutoFit/>
          </a:bodyPr>
          <a:lstStyle/>
          <a:p>
            <a:pPr defTabSz="896386">
              <a:lnSpc>
                <a:spcPct val="90000"/>
              </a:lnSpc>
              <a:spcAft>
                <a:spcPts val="600"/>
              </a:spcAft>
            </a:pPr>
            <a:r>
              <a:rPr lang="en-US" sz="3600" kern="0" dirty="0">
                <a:solidFill>
                  <a:srgbClr val="002060"/>
                </a:solidFill>
              </a:rPr>
              <a:t>Identity as a Service</a:t>
            </a:r>
          </a:p>
        </p:txBody>
      </p:sp>
    </p:spTree>
    <p:extLst>
      <p:ext uri="{BB962C8B-B14F-4D97-AF65-F5344CB8AC3E}">
        <p14:creationId xmlns:p14="http://schemas.microsoft.com/office/powerpoint/2010/main" val="27166587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0"/>
            <a:ext cx="12192000" cy="6858000"/>
          </a:xfrm>
          <a:prstGeom prst="rect">
            <a:avLst/>
          </a:prstGeom>
          <a:solidFill>
            <a:srgbClr val="1E8D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469900" y="1452699"/>
            <a:ext cx="11444838" cy="5150834"/>
          </a:xfrm>
          <a:prstGeom prst="rect">
            <a:avLst/>
          </a:prstGeom>
        </p:spPr>
      </p:pic>
      <p:sp>
        <p:nvSpPr>
          <p:cNvPr id="3" name="TextBox 2"/>
          <p:cNvSpPr txBox="1"/>
          <p:nvPr/>
        </p:nvSpPr>
        <p:spPr>
          <a:xfrm>
            <a:off x="469900" y="508000"/>
            <a:ext cx="3746500" cy="738664"/>
          </a:xfrm>
          <a:prstGeom prst="rect">
            <a:avLst/>
          </a:prstGeom>
          <a:noFill/>
        </p:spPr>
        <p:txBody>
          <a:bodyPr wrap="square" lIns="182880" tIns="146304" rIns="182880" bIns="146304" rtlCol="0">
            <a:spAutoFit/>
          </a:bodyPr>
          <a:lstStyle/>
          <a:p>
            <a:pPr>
              <a:lnSpc>
                <a:spcPct val="90000"/>
              </a:lnSpc>
              <a:spcAft>
                <a:spcPts val="600"/>
              </a:spcAft>
            </a:pPr>
            <a:r>
              <a:rPr lang="en-US" sz="3200" dirty="0">
                <a:solidFill>
                  <a:schemeClr val="bg1"/>
                </a:solidFill>
              </a:rPr>
              <a:t>Azure Momentum</a:t>
            </a:r>
          </a:p>
        </p:txBody>
      </p:sp>
      <p:sp>
        <p:nvSpPr>
          <p:cNvPr id="5" name="TextBox 4"/>
          <p:cNvSpPr txBox="1"/>
          <p:nvPr/>
        </p:nvSpPr>
        <p:spPr>
          <a:xfrm>
            <a:off x="9717638" y="6499934"/>
            <a:ext cx="2407687"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chemeClr val="bg1"/>
                </a:solidFill>
              </a:rPr>
              <a:t>//BUILD 2016 – Day 2 Keynote</a:t>
            </a:r>
          </a:p>
        </p:txBody>
      </p:sp>
    </p:spTree>
    <p:extLst>
      <p:ext uri="{BB962C8B-B14F-4D97-AF65-F5344CB8AC3E}">
        <p14:creationId xmlns:p14="http://schemas.microsoft.com/office/powerpoint/2010/main" val="103354631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Rectangle 35"/>
          <p:cNvSpPr>
            <a:spLocks noChangeAspect="1"/>
          </p:cNvSpPr>
          <p:nvPr/>
        </p:nvSpPr>
        <p:spPr bwMode="auto">
          <a:xfrm>
            <a:off x="299002" y="1468571"/>
            <a:ext cx="3532963" cy="2979316"/>
          </a:xfrm>
          <a:prstGeom prst="rect">
            <a:avLst/>
          </a:prstGeom>
          <a:noFill/>
          <a:ln w="254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p:cNvSpPr txBox="1"/>
          <p:nvPr/>
        </p:nvSpPr>
        <p:spPr>
          <a:xfrm>
            <a:off x="2743675" y="1644282"/>
            <a:ext cx="1853619" cy="971154"/>
          </a:xfrm>
          <a:prstGeom prst="rect">
            <a:avLst/>
          </a:prstGeom>
          <a:noFill/>
        </p:spPr>
        <p:txBody>
          <a:bodyPr wrap="square" rtlCol="0">
            <a:spAutoFit/>
          </a:bodyPr>
          <a:lstStyle/>
          <a:p>
            <a:pPr defTabSz="896214">
              <a:defRPr/>
            </a:pPr>
            <a:r>
              <a:rPr lang="en-US" sz="1400" kern="0" dirty="0">
                <a:solidFill>
                  <a:srgbClr val="002060"/>
                </a:solidFill>
              </a:rPr>
              <a:t>Microsoft </a:t>
            </a:r>
          </a:p>
          <a:p>
            <a:pPr defTabSz="896214">
              <a:defRPr/>
            </a:pPr>
            <a:r>
              <a:rPr lang="en-US" sz="1400" kern="0" dirty="0">
                <a:solidFill>
                  <a:srgbClr val="002060"/>
                </a:solidFill>
              </a:rPr>
              <a:t>     SQL </a:t>
            </a:r>
          </a:p>
          <a:p>
            <a:pPr defTabSz="896214">
              <a:defRPr/>
            </a:pPr>
            <a:r>
              <a:rPr lang="en-US" sz="1400" kern="0" dirty="0">
                <a:solidFill>
                  <a:srgbClr val="002060"/>
                </a:solidFill>
              </a:rPr>
              <a:t>       Server </a:t>
            </a:r>
          </a:p>
          <a:p>
            <a:pPr defTabSz="896214">
              <a:defRPr/>
            </a:pPr>
            <a:r>
              <a:rPr lang="en-US" sz="1400" kern="0" dirty="0">
                <a:solidFill>
                  <a:srgbClr val="002060"/>
                </a:solidFill>
              </a:rPr>
              <a:t>      </a:t>
            </a:r>
          </a:p>
        </p:txBody>
      </p:sp>
      <p:pic>
        <p:nvPicPr>
          <p:cNvPr id="15" name="Picture 14"/>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17086" y="1738709"/>
            <a:ext cx="780180" cy="780180"/>
          </a:xfrm>
          <a:prstGeom prst="rect">
            <a:avLst/>
          </a:prstGeom>
          <a:noFill/>
        </p:spPr>
      </p:pic>
      <p:grpSp>
        <p:nvGrpSpPr>
          <p:cNvPr id="21" name="Group 20"/>
          <p:cNvGrpSpPr/>
          <p:nvPr/>
        </p:nvGrpSpPr>
        <p:grpSpPr>
          <a:xfrm>
            <a:off x="2281797" y="1738709"/>
            <a:ext cx="780180" cy="897283"/>
            <a:chOff x="5693588" y="1828800"/>
            <a:chExt cx="780290" cy="897410"/>
          </a:xfrm>
        </p:grpSpPr>
        <p:pic>
          <p:nvPicPr>
            <p:cNvPr id="16" name="Picture 1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693588" y="1828800"/>
              <a:ext cx="780290" cy="780290"/>
            </a:xfrm>
            <a:prstGeom prst="rect">
              <a:avLst/>
            </a:prstGeom>
          </p:spPr>
        </p:pic>
        <p:pic>
          <p:nvPicPr>
            <p:cNvPr id="75" name="Picture 74"/>
            <p:cNvPicPr>
              <a:picLocks noChangeAspect="1"/>
            </p:cNvPicPr>
            <p:nvPr/>
          </p:nvPicPr>
          <p:blipFill>
            <a:blip r:embed="rId5">
              <a:biLevel thresh="50000"/>
            </a:blip>
            <a:stretch>
              <a:fillRect/>
            </a:stretch>
          </p:blipFill>
          <p:spPr>
            <a:xfrm>
              <a:off x="5978743" y="2084007"/>
              <a:ext cx="495135" cy="642203"/>
            </a:xfrm>
            <a:prstGeom prst="rect">
              <a:avLst/>
            </a:prstGeom>
            <a:noFill/>
            <a:ln w="63500">
              <a:noFill/>
            </a:ln>
            <a:effectLst>
              <a:outerShdw blurRad="330200" dist="38100" dir="10800000" algn="r" rotWithShape="0">
                <a:prstClr val="black">
                  <a:alpha val="38000"/>
                </a:prstClr>
              </a:outerShdw>
              <a:softEdge rad="0"/>
            </a:effectLst>
          </p:spPr>
        </p:pic>
      </p:grpSp>
      <p:pic>
        <p:nvPicPr>
          <p:cNvPr id="78" name="Picture 77"/>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11041" y="3270740"/>
            <a:ext cx="780180" cy="780180"/>
          </a:xfrm>
          <a:prstGeom prst="rect">
            <a:avLst/>
          </a:prstGeom>
          <a:noFill/>
        </p:spPr>
      </p:pic>
      <p:grpSp>
        <p:nvGrpSpPr>
          <p:cNvPr id="20" name="Group 19"/>
          <p:cNvGrpSpPr/>
          <p:nvPr/>
        </p:nvGrpSpPr>
        <p:grpSpPr>
          <a:xfrm>
            <a:off x="2361586" y="3270741"/>
            <a:ext cx="763478" cy="903290"/>
            <a:chOff x="5818506" y="3111412"/>
            <a:chExt cx="763586" cy="903418"/>
          </a:xfrm>
        </p:grpSpPr>
        <p:sp>
          <p:nvSpPr>
            <p:cNvPr id="76" name="Freeform 75"/>
            <p:cNvSpPr>
              <a:spLocks noChangeAspect="1" noEditPoints="1"/>
            </p:cNvSpPr>
            <p:nvPr/>
          </p:nvSpPr>
          <p:spPr bwMode="auto">
            <a:xfrm>
              <a:off x="5818506" y="3111412"/>
              <a:ext cx="413317" cy="791564"/>
            </a:xfrm>
            <a:custGeom>
              <a:avLst/>
              <a:gdLst>
                <a:gd name="T0" fmla="*/ 39 w 347"/>
                <a:gd name="T1" fmla="*/ 575 h 666"/>
                <a:gd name="T2" fmla="*/ 39 w 347"/>
                <a:gd name="T3" fmla="*/ 598 h 666"/>
                <a:gd name="T4" fmla="*/ 308 w 347"/>
                <a:gd name="T5" fmla="*/ 598 h 666"/>
                <a:gd name="T6" fmla="*/ 308 w 347"/>
                <a:gd name="T7" fmla="*/ 575 h 666"/>
                <a:gd name="T8" fmla="*/ 39 w 347"/>
                <a:gd name="T9" fmla="*/ 575 h 666"/>
                <a:gd name="T10" fmla="*/ 39 w 347"/>
                <a:gd name="T11" fmla="*/ 524 h 666"/>
                <a:gd name="T12" fmla="*/ 39 w 347"/>
                <a:gd name="T13" fmla="*/ 547 h 666"/>
                <a:gd name="T14" fmla="*/ 93 w 347"/>
                <a:gd name="T15" fmla="*/ 547 h 666"/>
                <a:gd name="T16" fmla="*/ 93 w 347"/>
                <a:gd name="T17" fmla="*/ 524 h 666"/>
                <a:gd name="T18" fmla="*/ 39 w 347"/>
                <a:gd name="T19" fmla="*/ 524 h 666"/>
                <a:gd name="T20" fmla="*/ 39 w 347"/>
                <a:gd name="T21" fmla="*/ 472 h 666"/>
                <a:gd name="T22" fmla="*/ 39 w 347"/>
                <a:gd name="T23" fmla="*/ 496 h 666"/>
                <a:gd name="T24" fmla="*/ 93 w 347"/>
                <a:gd name="T25" fmla="*/ 496 h 666"/>
                <a:gd name="T26" fmla="*/ 93 w 347"/>
                <a:gd name="T27" fmla="*/ 472 h 666"/>
                <a:gd name="T28" fmla="*/ 39 w 347"/>
                <a:gd name="T29" fmla="*/ 472 h 666"/>
                <a:gd name="T30" fmla="*/ 39 w 347"/>
                <a:gd name="T31" fmla="*/ 124 h 666"/>
                <a:gd name="T32" fmla="*/ 39 w 347"/>
                <a:gd name="T33" fmla="*/ 158 h 666"/>
                <a:gd name="T34" fmla="*/ 308 w 347"/>
                <a:gd name="T35" fmla="*/ 158 h 666"/>
                <a:gd name="T36" fmla="*/ 308 w 347"/>
                <a:gd name="T37" fmla="*/ 124 h 666"/>
                <a:gd name="T38" fmla="*/ 39 w 347"/>
                <a:gd name="T39" fmla="*/ 124 h 666"/>
                <a:gd name="T40" fmla="*/ 39 w 347"/>
                <a:gd name="T41" fmla="*/ 68 h 666"/>
                <a:gd name="T42" fmla="*/ 39 w 347"/>
                <a:gd name="T43" fmla="*/ 103 h 666"/>
                <a:gd name="T44" fmla="*/ 308 w 347"/>
                <a:gd name="T45" fmla="*/ 103 h 666"/>
                <a:gd name="T46" fmla="*/ 308 w 347"/>
                <a:gd name="T47" fmla="*/ 68 h 666"/>
                <a:gd name="T48" fmla="*/ 39 w 347"/>
                <a:gd name="T49" fmla="*/ 68 h 666"/>
                <a:gd name="T50" fmla="*/ 46 w 347"/>
                <a:gd name="T51" fmla="*/ 0 h 666"/>
                <a:gd name="T52" fmla="*/ 301 w 347"/>
                <a:gd name="T53" fmla="*/ 0 h 666"/>
                <a:gd name="T54" fmla="*/ 347 w 347"/>
                <a:gd name="T55" fmla="*/ 40 h 666"/>
                <a:gd name="T56" fmla="*/ 347 w 347"/>
                <a:gd name="T57" fmla="*/ 626 h 666"/>
                <a:gd name="T58" fmla="*/ 301 w 347"/>
                <a:gd name="T59" fmla="*/ 666 h 666"/>
                <a:gd name="T60" fmla="*/ 46 w 347"/>
                <a:gd name="T61" fmla="*/ 666 h 666"/>
                <a:gd name="T62" fmla="*/ 0 w 347"/>
                <a:gd name="T63" fmla="*/ 626 h 666"/>
                <a:gd name="T64" fmla="*/ 0 w 347"/>
                <a:gd name="T65" fmla="*/ 40 h 666"/>
                <a:gd name="T66" fmla="*/ 46 w 347"/>
                <a:gd name="T67"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666">
                  <a:moveTo>
                    <a:pt x="39" y="575"/>
                  </a:moveTo>
                  <a:cubicBezTo>
                    <a:pt x="39" y="598"/>
                    <a:pt x="39" y="598"/>
                    <a:pt x="39" y="598"/>
                  </a:cubicBezTo>
                  <a:cubicBezTo>
                    <a:pt x="308" y="598"/>
                    <a:pt x="308" y="598"/>
                    <a:pt x="308" y="598"/>
                  </a:cubicBezTo>
                  <a:cubicBezTo>
                    <a:pt x="308" y="575"/>
                    <a:pt x="308" y="575"/>
                    <a:pt x="308" y="575"/>
                  </a:cubicBezTo>
                  <a:cubicBezTo>
                    <a:pt x="39" y="575"/>
                    <a:pt x="39" y="575"/>
                    <a:pt x="39" y="575"/>
                  </a:cubicBezTo>
                  <a:close/>
                  <a:moveTo>
                    <a:pt x="39" y="524"/>
                  </a:moveTo>
                  <a:cubicBezTo>
                    <a:pt x="39" y="547"/>
                    <a:pt x="39" y="547"/>
                    <a:pt x="39" y="547"/>
                  </a:cubicBezTo>
                  <a:cubicBezTo>
                    <a:pt x="93" y="547"/>
                    <a:pt x="93" y="547"/>
                    <a:pt x="93" y="547"/>
                  </a:cubicBezTo>
                  <a:cubicBezTo>
                    <a:pt x="93" y="524"/>
                    <a:pt x="93" y="524"/>
                    <a:pt x="93" y="524"/>
                  </a:cubicBezTo>
                  <a:cubicBezTo>
                    <a:pt x="39" y="524"/>
                    <a:pt x="39" y="524"/>
                    <a:pt x="39" y="524"/>
                  </a:cubicBezTo>
                  <a:close/>
                  <a:moveTo>
                    <a:pt x="39" y="472"/>
                  </a:moveTo>
                  <a:cubicBezTo>
                    <a:pt x="39" y="496"/>
                    <a:pt x="39" y="496"/>
                    <a:pt x="39" y="496"/>
                  </a:cubicBezTo>
                  <a:cubicBezTo>
                    <a:pt x="93" y="496"/>
                    <a:pt x="93" y="496"/>
                    <a:pt x="93" y="496"/>
                  </a:cubicBezTo>
                  <a:cubicBezTo>
                    <a:pt x="93" y="472"/>
                    <a:pt x="93" y="472"/>
                    <a:pt x="93" y="472"/>
                  </a:cubicBezTo>
                  <a:cubicBezTo>
                    <a:pt x="39" y="472"/>
                    <a:pt x="39" y="472"/>
                    <a:pt x="39" y="472"/>
                  </a:cubicBezTo>
                  <a:close/>
                  <a:moveTo>
                    <a:pt x="39" y="124"/>
                  </a:moveTo>
                  <a:cubicBezTo>
                    <a:pt x="39" y="158"/>
                    <a:pt x="39" y="158"/>
                    <a:pt x="39" y="158"/>
                  </a:cubicBezTo>
                  <a:cubicBezTo>
                    <a:pt x="308" y="158"/>
                    <a:pt x="308" y="158"/>
                    <a:pt x="308" y="158"/>
                  </a:cubicBezTo>
                  <a:cubicBezTo>
                    <a:pt x="308" y="124"/>
                    <a:pt x="308" y="124"/>
                    <a:pt x="308" y="124"/>
                  </a:cubicBezTo>
                  <a:cubicBezTo>
                    <a:pt x="39" y="124"/>
                    <a:pt x="39" y="124"/>
                    <a:pt x="39" y="124"/>
                  </a:cubicBezTo>
                  <a:close/>
                  <a:moveTo>
                    <a:pt x="39" y="68"/>
                  </a:moveTo>
                  <a:cubicBezTo>
                    <a:pt x="39" y="103"/>
                    <a:pt x="39" y="103"/>
                    <a:pt x="39" y="103"/>
                  </a:cubicBezTo>
                  <a:cubicBezTo>
                    <a:pt x="308" y="103"/>
                    <a:pt x="308" y="103"/>
                    <a:pt x="308" y="103"/>
                  </a:cubicBezTo>
                  <a:cubicBezTo>
                    <a:pt x="308" y="68"/>
                    <a:pt x="308" y="68"/>
                    <a:pt x="308" y="68"/>
                  </a:cubicBezTo>
                  <a:cubicBezTo>
                    <a:pt x="39" y="68"/>
                    <a:pt x="39" y="68"/>
                    <a:pt x="39" y="68"/>
                  </a:cubicBezTo>
                  <a:close/>
                  <a:moveTo>
                    <a:pt x="46" y="0"/>
                  </a:moveTo>
                  <a:cubicBezTo>
                    <a:pt x="301" y="0"/>
                    <a:pt x="301" y="0"/>
                    <a:pt x="301" y="0"/>
                  </a:cubicBezTo>
                  <a:cubicBezTo>
                    <a:pt x="326" y="0"/>
                    <a:pt x="347" y="18"/>
                    <a:pt x="347" y="40"/>
                  </a:cubicBezTo>
                  <a:cubicBezTo>
                    <a:pt x="347" y="626"/>
                    <a:pt x="347" y="626"/>
                    <a:pt x="347" y="626"/>
                  </a:cubicBezTo>
                  <a:cubicBezTo>
                    <a:pt x="347" y="648"/>
                    <a:pt x="326" y="666"/>
                    <a:pt x="301" y="666"/>
                  </a:cubicBezTo>
                  <a:cubicBezTo>
                    <a:pt x="46" y="666"/>
                    <a:pt x="46" y="666"/>
                    <a:pt x="46" y="666"/>
                  </a:cubicBezTo>
                  <a:cubicBezTo>
                    <a:pt x="21" y="666"/>
                    <a:pt x="0" y="648"/>
                    <a:pt x="0" y="626"/>
                  </a:cubicBezTo>
                  <a:cubicBezTo>
                    <a:pt x="0" y="40"/>
                    <a:pt x="0" y="40"/>
                    <a:pt x="0" y="40"/>
                  </a:cubicBezTo>
                  <a:cubicBezTo>
                    <a:pt x="0" y="18"/>
                    <a:pt x="21" y="0"/>
                    <a:pt x="46" y="0"/>
                  </a:cubicBezTo>
                  <a:close/>
                </a:path>
              </a:pathLst>
            </a:custGeom>
            <a:solidFill>
              <a:schemeClr val="tx1">
                <a:lumMod val="40000"/>
                <a:lumOff val="60000"/>
              </a:schemeClr>
            </a:solidFill>
            <a:ln w="12700" cap="flat" cmpd="sng">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GB"/>
            </a:p>
          </p:txBody>
        </p:sp>
        <p:sp>
          <p:nvSpPr>
            <p:cNvPr id="18" name="Rectangle 17"/>
            <p:cNvSpPr/>
            <p:nvPr/>
          </p:nvSpPr>
          <p:spPr bwMode="auto">
            <a:xfrm>
              <a:off x="6025164" y="3581400"/>
              <a:ext cx="448714" cy="304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p:cNvSpPr/>
            <p:nvPr/>
          </p:nvSpPr>
          <p:spPr bwMode="auto">
            <a:xfrm>
              <a:off x="6083733" y="3374750"/>
              <a:ext cx="390145" cy="1575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9" name="Picture 7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942012" y="3374750"/>
              <a:ext cx="640080" cy="640080"/>
            </a:xfrm>
            <a:prstGeom prst="rect">
              <a:avLst/>
            </a:prstGeom>
            <a:noFill/>
            <a:effectLst>
              <a:outerShdw blurRad="50800" dist="38100" dir="2700000" algn="tl" rotWithShape="0">
                <a:prstClr val="black">
                  <a:alpha val="40000"/>
                </a:prstClr>
              </a:outerShdw>
            </a:effectLst>
          </p:spPr>
        </p:pic>
      </p:grpSp>
      <p:pic>
        <p:nvPicPr>
          <p:cNvPr id="80" name="Picture 7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90916" y="3709600"/>
            <a:ext cx="293827" cy="352592"/>
          </a:xfrm>
          <a:prstGeom prst="rect">
            <a:avLst/>
          </a:prstGeom>
        </p:spPr>
      </p:pic>
      <p:grpSp>
        <p:nvGrpSpPr>
          <p:cNvPr id="22" name="Group 21"/>
          <p:cNvGrpSpPr>
            <a:grpSpLocks noChangeAspect="1"/>
          </p:cNvGrpSpPr>
          <p:nvPr/>
        </p:nvGrpSpPr>
        <p:grpSpPr>
          <a:xfrm>
            <a:off x="738512" y="2120251"/>
            <a:ext cx="372529" cy="404274"/>
            <a:chOff x="4590951" y="2814172"/>
            <a:chExt cx="646432" cy="604516"/>
          </a:xfrm>
        </p:grpSpPr>
        <p:sp>
          <p:nvSpPr>
            <p:cNvPr id="81" name="Freeform 80"/>
            <p:cNvSpPr>
              <a:spLocks/>
            </p:cNvSpPr>
            <p:nvPr/>
          </p:nvSpPr>
          <p:spPr bwMode="auto">
            <a:xfrm>
              <a:off x="4877552" y="2814172"/>
              <a:ext cx="359831" cy="297240"/>
            </a:xfrm>
            <a:custGeom>
              <a:avLst/>
              <a:gdLst>
                <a:gd name="T0" fmla="*/ 0 w 1140"/>
                <a:gd name="T1" fmla="*/ 1007 h 1007"/>
                <a:gd name="T2" fmla="*/ 1140 w 1140"/>
                <a:gd name="T3" fmla="*/ 1007 h 1007"/>
                <a:gd name="T4" fmla="*/ 1140 w 1140"/>
                <a:gd name="T5" fmla="*/ 0 h 1007"/>
                <a:gd name="T6" fmla="*/ 0 w 1140"/>
                <a:gd name="T7" fmla="*/ 161 h 1007"/>
                <a:gd name="T8" fmla="*/ 0 w 1140"/>
                <a:gd name="T9" fmla="*/ 1007 h 1007"/>
              </a:gdLst>
              <a:ahLst/>
              <a:cxnLst>
                <a:cxn ang="0">
                  <a:pos x="T0" y="T1"/>
                </a:cxn>
                <a:cxn ang="0">
                  <a:pos x="T2" y="T3"/>
                </a:cxn>
                <a:cxn ang="0">
                  <a:pos x="T4" y="T5"/>
                </a:cxn>
                <a:cxn ang="0">
                  <a:pos x="T6" y="T7"/>
                </a:cxn>
                <a:cxn ang="0">
                  <a:pos x="T8" y="T9"/>
                </a:cxn>
              </a:cxnLst>
              <a:rect l="0" t="0" r="r" b="b"/>
              <a:pathLst>
                <a:path w="1140" h="1007">
                  <a:moveTo>
                    <a:pt x="0" y="1007"/>
                  </a:moveTo>
                  <a:lnTo>
                    <a:pt x="1140" y="1007"/>
                  </a:lnTo>
                  <a:lnTo>
                    <a:pt x="1140" y="0"/>
                  </a:lnTo>
                  <a:lnTo>
                    <a:pt x="0" y="161"/>
                  </a:lnTo>
                  <a:lnTo>
                    <a:pt x="0" y="1007"/>
                  </a:lnTo>
                  <a:close/>
                </a:path>
              </a:pathLst>
            </a:custGeom>
            <a:solidFill>
              <a:schemeClr val="bg2"/>
            </a:solidFill>
            <a:ln>
              <a:noFill/>
            </a:ln>
          </p:spPr>
          <p:txBody>
            <a:bodyPr vert="horz" wrap="square" lIns="89606" tIns="44803" rIns="89606" bIns="448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84"/>
              <a:endParaRPr lang="en-US" sz="1764">
                <a:solidFill>
                  <a:srgbClr val="505050"/>
                </a:solidFill>
              </a:endParaRPr>
            </a:p>
          </p:txBody>
        </p:sp>
        <p:sp>
          <p:nvSpPr>
            <p:cNvPr id="82" name="Freeform 81"/>
            <p:cNvSpPr>
              <a:spLocks/>
            </p:cNvSpPr>
            <p:nvPr/>
          </p:nvSpPr>
          <p:spPr bwMode="auto">
            <a:xfrm>
              <a:off x="4590951" y="2863171"/>
              <a:ext cx="275239" cy="248242"/>
            </a:xfrm>
            <a:custGeom>
              <a:avLst/>
              <a:gdLst>
                <a:gd name="T0" fmla="*/ 872 w 872"/>
                <a:gd name="T1" fmla="*/ 841 h 841"/>
                <a:gd name="T2" fmla="*/ 872 w 872"/>
                <a:gd name="T3" fmla="*/ 0 h 841"/>
                <a:gd name="T4" fmla="*/ 0 w 872"/>
                <a:gd name="T5" fmla="*/ 121 h 841"/>
                <a:gd name="T6" fmla="*/ 0 w 872"/>
                <a:gd name="T7" fmla="*/ 841 h 841"/>
                <a:gd name="T8" fmla="*/ 872 w 872"/>
                <a:gd name="T9" fmla="*/ 841 h 841"/>
              </a:gdLst>
              <a:ahLst/>
              <a:cxnLst>
                <a:cxn ang="0">
                  <a:pos x="T0" y="T1"/>
                </a:cxn>
                <a:cxn ang="0">
                  <a:pos x="T2" y="T3"/>
                </a:cxn>
                <a:cxn ang="0">
                  <a:pos x="T4" y="T5"/>
                </a:cxn>
                <a:cxn ang="0">
                  <a:pos x="T6" y="T7"/>
                </a:cxn>
                <a:cxn ang="0">
                  <a:pos x="T8" y="T9"/>
                </a:cxn>
              </a:cxnLst>
              <a:rect l="0" t="0" r="r" b="b"/>
              <a:pathLst>
                <a:path w="872" h="841">
                  <a:moveTo>
                    <a:pt x="872" y="841"/>
                  </a:moveTo>
                  <a:lnTo>
                    <a:pt x="872" y="0"/>
                  </a:lnTo>
                  <a:lnTo>
                    <a:pt x="0" y="121"/>
                  </a:lnTo>
                  <a:lnTo>
                    <a:pt x="0" y="841"/>
                  </a:lnTo>
                  <a:lnTo>
                    <a:pt x="872" y="841"/>
                  </a:lnTo>
                  <a:close/>
                </a:path>
              </a:pathLst>
            </a:custGeom>
            <a:solidFill>
              <a:schemeClr val="bg2"/>
            </a:solidFill>
            <a:ln>
              <a:noFill/>
            </a:ln>
          </p:spPr>
          <p:txBody>
            <a:bodyPr vert="horz" wrap="square" lIns="89606" tIns="44803" rIns="89606" bIns="448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84"/>
              <a:endParaRPr lang="en-US" sz="1764">
                <a:solidFill>
                  <a:srgbClr val="505050"/>
                </a:solidFill>
              </a:endParaRPr>
            </a:p>
          </p:txBody>
        </p:sp>
        <p:sp>
          <p:nvSpPr>
            <p:cNvPr id="83" name="Freeform 82"/>
            <p:cNvSpPr>
              <a:spLocks/>
            </p:cNvSpPr>
            <p:nvPr/>
          </p:nvSpPr>
          <p:spPr bwMode="auto">
            <a:xfrm>
              <a:off x="4877552" y="3122039"/>
              <a:ext cx="359831" cy="296649"/>
            </a:xfrm>
            <a:custGeom>
              <a:avLst/>
              <a:gdLst>
                <a:gd name="T0" fmla="*/ 0 w 1140"/>
                <a:gd name="T1" fmla="*/ 0 h 1005"/>
                <a:gd name="T2" fmla="*/ 0 w 1140"/>
                <a:gd name="T3" fmla="*/ 846 h 1005"/>
                <a:gd name="T4" fmla="*/ 1140 w 1140"/>
                <a:gd name="T5" fmla="*/ 1005 h 1005"/>
                <a:gd name="T6" fmla="*/ 1140 w 1140"/>
                <a:gd name="T7" fmla="*/ 0 h 1005"/>
                <a:gd name="T8" fmla="*/ 0 w 1140"/>
                <a:gd name="T9" fmla="*/ 0 h 1005"/>
              </a:gdLst>
              <a:ahLst/>
              <a:cxnLst>
                <a:cxn ang="0">
                  <a:pos x="T0" y="T1"/>
                </a:cxn>
                <a:cxn ang="0">
                  <a:pos x="T2" y="T3"/>
                </a:cxn>
                <a:cxn ang="0">
                  <a:pos x="T4" y="T5"/>
                </a:cxn>
                <a:cxn ang="0">
                  <a:pos x="T6" y="T7"/>
                </a:cxn>
                <a:cxn ang="0">
                  <a:pos x="T8" y="T9"/>
                </a:cxn>
              </a:cxnLst>
              <a:rect l="0" t="0" r="r" b="b"/>
              <a:pathLst>
                <a:path w="1140" h="1005">
                  <a:moveTo>
                    <a:pt x="0" y="0"/>
                  </a:moveTo>
                  <a:lnTo>
                    <a:pt x="0" y="846"/>
                  </a:lnTo>
                  <a:lnTo>
                    <a:pt x="1140" y="1005"/>
                  </a:lnTo>
                  <a:lnTo>
                    <a:pt x="1140" y="0"/>
                  </a:lnTo>
                  <a:lnTo>
                    <a:pt x="0" y="0"/>
                  </a:lnTo>
                  <a:close/>
                </a:path>
              </a:pathLst>
            </a:custGeom>
            <a:solidFill>
              <a:schemeClr val="bg2"/>
            </a:solidFill>
            <a:ln>
              <a:noFill/>
            </a:ln>
          </p:spPr>
          <p:txBody>
            <a:bodyPr vert="horz" wrap="square" lIns="89606" tIns="44803" rIns="89606" bIns="448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84"/>
              <a:endParaRPr lang="en-US" sz="1764">
                <a:solidFill>
                  <a:srgbClr val="505050"/>
                </a:solidFill>
              </a:endParaRPr>
            </a:p>
          </p:txBody>
        </p:sp>
        <p:sp>
          <p:nvSpPr>
            <p:cNvPr id="84" name="Freeform 83"/>
            <p:cNvSpPr>
              <a:spLocks/>
            </p:cNvSpPr>
            <p:nvPr/>
          </p:nvSpPr>
          <p:spPr bwMode="auto">
            <a:xfrm>
              <a:off x="4590951" y="3122039"/>
              <a:ext cx="275239" cy="248242"/>
            </a:xfrm>
            <a:custGeom>
              <a:avLst/>
              <a:gdLst>
                <a:gd name="T0" fmla="*/ 872 w 872"/>
                <a:gd name="T1" fmla="*/ 0 h 841"/>
                <a:gd name="T2" fmla="*/ 0 w 872"/>
                <a:gd name="T3" fmla="*/ 0 h 841"/>
                <a:gd name="T4" fmla="*/ 0 w 872"/>
                <a:gd name="T5" fmla="*/ 720 h 841"/>
                <a:gd name="T6" fmla="*/ 872 w 872"/>
                <a:gd name="T7" fmla="*/ 841 h 841"/>
                <a:gd name="T8" fmla="*/ 872 w 872"/>
                <a:gd name="T9" fmla="*/ 0 h 841"/>
              </a:gdLst>
              <a:ahLst/>
              <a:cxnLst>
                <a:cxn ang="0">
                  <a:pos x="T0" y="T1"/>
                </a:cxn>
                <a:cxn ang="0">
                  <a:pos x="T2" y="T3"/>
                </a:cxn>
                <a:cxn ang="0">
                  <a:pos x="T4" y="T5"/>
                </a:cxn>
                <a:cxn ang="0">
                  <a:pos x="T6" y="T7"/>
                </a:cxn>
                <a:cxn ang="0">
                  <a:pos x="T8" y="T9"/>
                </a:cxn>
              </a:cxnLst>
              <a:rect l="0" t="0" r="r" b="b"/>
              <a:pathLst>
                <a:path w="872" h="841">
                  <a:moveTo>
                    <a:pt x="872" y="0"/>
                  </a:moveTo>
                  <a:lnTo>
                    <a:pt x="0" y="0"/>
                  </a:lnTo>
                  <a:lnTo>
                    <a:pt x="0" y="720"/>
                  </a:lnTo>
                  <a:lnTo>
                    <a:pt x="872" y="841"/>
                  </a:lnTo>
                  <a:lnTo>
                    <a:pt x="872" y="0"/>
                  </a:lnTo>
                  <a:close/>
                </a:path>
              </a:pathLst>
            </a:custGeom>
            <a:solidFill>
              <a:schemeClr val="bg2"/>
            </a:solidFill>
            <a:ln>
              <a:noFill/>
            </a:ln>
          </p:spPr>
          <p:txBody>
            <a:bodyPr vert="horz" wrap="square" lIns="89606" tIns="44803" rIns="89606" bIns="4480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684"/>
              <a:endParaRPr lang="en-US" sz="1764">
                <a:solidFill>
                  <a:srgbClr val="505050"/>
                </a:solidFill>
              </a:endParaRPr>
            </a:p>
          </p:txBody>
        </p:sp>
      </p:grpSp>
      <p:sp>
        <p:nvSpPr>
          <p:cNvPr id="85" name="TextBox 77"/>
          <p:cNvSpPr txBox="1"/>
          <p:nvPr/>
        </p:nvSpPr>
        <p:spPr>
          <a:xfrm>
            <a:off x="1129840" y="2548724"/>
            <a:ext cx="510468" cy="193899"/>
          </a:xfrm>
          <a:prstGeom prst="rect">
            <a:avLst/>
          </a:prstGeom>
        </p:spPr>
        <p:txBody>
          <a:bodyPr wrap="squar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4">
              <a:lnSpc>
                <a:spcPct val="90000"/>
              </a:lnSpc>
              <a:buSzPct val="80000"/>
              <a:defRPr/>
            </a:pPr>
            <a:r>
              <a:rPr lang="en-US" sz="1400" spc="-50" dirty="0">
                <a:solidFill>
                  <a:srgbClr val="002060"/>
                </a:solidFill>
              </a:rPr>
              <a:t>IIS</a:t>
            </a:r>
          </a:p>
        </p:txBody>
      </p:sp>
      <p:cxnSp>
        <p:nvCxnSpPr>
          <p:cNvPr id="25" name="Straight Connector 24"/>
          <p:cNvCxnSpPr/>
          <p:nvPr/>
        </p:nvCxnSpPr>
        <p:spPr>
          <a:xfrm>
            <a:off x="1631850" y="2011232"/>
            <a:ext cx="70769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640308" y="3534041"/>
            <a:ext cx="70769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2720490" y="3190689"/>
            <a:ext cx="711174" cy="312029"/>
          </a:xfrm>
          <a:prstGeom prst="rect">
            <a:avLst/>
          </a:prstGeom>
          <a:noFill/>
        </p:spPr>
        <p:txBody>
          <a:bodyPr wrap="square" rtlCol="0">
            <a:spAutoFit/>
          </a:bodyPr>
          <a:lstStyle/>
          <a:p>
            <a:pPr defTabSz="896214">
              <a:defRPr/>
            </a:pPr>
            <a:r>
              <a:rPr lang="en-US" sz="1400" kern="0" dirty="0" err="1">
                <a:solidFill>
                  <a:srgbClr val="002060"/>
                </a:solidFill>
              </a:rPr>
              <a:t>MySql</a:t>
            </a:r>
            <a:r>
              <a:rPr lang="en-US" sz="1400" kern="0" dirty="0">
                <a:solidFill>
                  <a:srgbClr val="002060"/>
                </a:solidFill>
              </a:rPr>
              <a:t> </a:t>
            </a:r>
          </a:p>
        </p:txBody>
      </p:sp>
      <p:grpSp>
        <p:nvGrpSpPr>
          <p:cNvPr id="34" name="Group 33"/>
          <p:cNvGrpSpPr>
            <a:grpSpLocks noChangeAspect="1"/>
          </p:cNvGrpSpPr>
          <p:nvPr/>
        </p:nvGrpSpPr>
        <p:grpSpPr>
          <a:xfrm>
            <a:off x="6181710" y="1268123"/>
            <a:ext cx="5704669" cy="3151338"/>
            <a:chOff x="4025599" y="575170"/>
            <a:chExt cx="6307439" cy="3484316"/>
          </a:xfrm>
        </p:grpSpPr>
        <p:sp>
          <p:nvSpPr>
            <p:cNvPr id="113" name="Freeform 112"/>
            <p:cNvSpPr>
              <a:spLocks noChangeAspect="1"/>
            </p:cNvSpPr>
            <p:nvPr/>
          </p:nvSpPr>
          <p:spPr bwMode="black">
            <a:xfrm>
              <a:off x="4025599" y="575170"/>
              <a:ext cx="6307439" cy="348431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FFFFFF"/>
            </a:solidFill>
            <a:ln w="38100">
              <a:solidFill>
                <a:schemeClr val="bg2"/>
              </a:solidFill>
            </a:ln>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endParaRPr>
            </a:p>
          </p:txBody>
        </p:sp>
        <p:pic>
          <p:nvPicPr>
            <p:cNvPr id="27" name="Picture 2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794186" y="1495009"/>
              <a:ext cx="723475" cy="723475"/>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7537609" y="1504504"/>
              <a:ext cx="780290" cy="780290"/>
            </a:xfrm>
            <a:prstGeom prst="rect">
              <a:avLst/>
            </a:prstGeom>
            <a:effectLst>
              <a:outerShdw blurRad="50800" dist="38100" dir="2700000" algn="tl" rotWithShape="0">
                <a:prstClr val="black">
                  <a:alpha val="40000"/>
                </a:prstClr>
              </a:outerShdw>
            </a:effectLst>
          </p:spPr>
        </p:pic>
        <p:pic>
          <p:nvPicPr>
            <p:cNvPr id="1026" name="Picture 2" descr="C:\Users\Nazik\AppData\Local\Temp\SNAGHTML23f07d3.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537609" y="2952331"/>
              <a:ext cx="747209" cy="867449"/>
            </a:xfrm>
            <a:prstGeom prst="rect">
              <a:avLst/>
            </a:prstGeom>
            <a:noFill/>
            <a:effectLst>
              <a:glow rad="38100">
                <a:schemeClr val="accent5">
                  <a:satMod val="175000"/>
                  <a:alpha val="40000"/>
                </a:schemeClr>
              </a:glow>
              <a:outerShdw blurRad="50800" dist="38100" dir="2700000" algn="tl" rotWithShape="0">
                <a:prstClr val="black">
                  <a:alpha val="40000"/>
                </a:prstClr>
              </a:outerShdw>
              <a:softEdge rad="0"/>
            </a:effectLst>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6842802" y="1683028"/>
              <a:ext cx="280591" cy="280591"/>
              <a:chOff x="7973797" y="1856270"/>
              <a:chExt cx="280591" cy="280591"/>
            </a:xfrm>
          </p:grpSpPr>
          <p:sp>
            <p:nvSpPr>
              <p:cNvPr id="105" name="Rectangle 104"/>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896386"/>
                <a:endParaRPr lang="en-US" sz="1200" kern="0" dirty="0" err="1">
                  <a:solidFill>
                    <a:srgbClr val="FFFFFF"/>
                  </a:solidFill>
                </a:endParaRPr>
              </a:p>
            </p:txBody>
          </p:sp>
          <p:sp>
            <p:nvSpPr>
              <p:cNvPr id="106" name="Rectangle 105"/>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896386"/>
                <a:endParaRPr lang="en-US" sz="1200" kern="0" dirty="0" err="1">
                  <a:solidFill>
                    <a:srgbClr val="FFFFFF"/>
                  </a:solidFill>
                </a:endParaRPr>
              </a:p>
            </p:txBody>
          </p:sp>
        </p:grpSp>
        <p:pic>
          <p:nvPicPr>
            <p:cNvPr id="107" name="Picture 106"/>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855848" y="3057146"/>
              <a:ext cx="722376" cy="722376"/>
            </a:xfrm>
            <a:prstGeom prst="rect">
              <a:avLst/>
            </a:prstGeom>
          </p:spPr>
        </p:pic>
        <p:grpSp>
          <p:nvGrpSpPr>
            <p:cNvPr id="108" name="Group 107"/>
            <p:cNvGrpSpPr/>
            <p:nvPr/>
          </p:nvGrpSpPr>
          <p:grpSpPr>
            <a:xfrm>
              <a:off x="6858821" y="3245761"/>
              <a:ext cx="280591" cy="280591"/>
              <a:chOff x="7973797" y="1856270"/>
              <a:chExt cx="280591" cy="280591"/>
            </a:xfrm>
          </p:grpSpPr>
          <p:sp>
            <p:nvSpPr>
              <p:cNvPr id="109" name="Rectangle 108"/>
              <p:cNvSpPr/>
              <p:nvPr/>
            </p:nvSpPr>
            <p:spPr>
              <a:xfrm>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896386"/>
                <a:endParaRPr lang="en-US" sz="1200" kern="0" dirty="0" err="1">
                  <a:solidFill>
                    <a:srgbClr val="FFFFFF"/>
                  </a:solidFill>
                </a:endParaRPr>
              </a:p>
            </p:txBody>
          </p:sp>
          <p:sp>
            <p:nvSpPr>
              <p:cNvPr id="110" name="Rectangle 109"/>
              <p:cNvSpPr/>
              <p:nvPr/>
            </p:nvSpPr>
            <p:spPr>
              <a:xfrm rot="5400000">
                <a:off x="8081083" y="1856270"/>
                <a:ext cx="66019" cy="2805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algn="r" defTabSz="896386"/>
                <a:endParaRPr lang="en-US" sz="1200" kern="0" dirty="0" err="1">
                  <a:solidFill>
                    <a:srgbClr val="FFFFFF"/>
                  </a:solidFill>
                </a:endParaRPr>
              </a:p>
            </p:txBody>
          </p:sp>
        </p:grpSp>
      </p:grpSp>
      <p:pic>
        <p:nvPicPr>
          <p:cNvPr id="1028" name="Picture 4" descr="C:\Users\Nazik\AppData\Local\Temp\SNAGHTML2677fbf.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66739" y="3664079"/>
            <a:ext cx="356565" cy="4436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Nazik\AppData\Local\Temp\SNAGHTML27c09fd.PNG"/>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153243" y="479059"/>
            <a:ext cx="833320" cy="984833"/>
          </a:xfrm>
          <a:prstGeom prst="rect">
            <a:avLst/>
          </a:prstGeom>
          <a:noFill/>
          <a:extLst>
            <a:ext uri="{909E8E84-426E-40DD-AFC4-6F175D3DCCD1}">
              <a14:hiddenFill xmlns:a14="http://schemas.microsoft.com/office/drawing/2010/main">
                <a:solidFill>
                  <a:srgbClr val="FFFFFF"/>
                </a:solidFill>
              </a14:hiddenFill>
            </a:ext>
          </a:extLst>
        </p:spPr>
      </p:pic>
      <p:sp>
        <p:nvSpPr>
          <p:cNvPr id="217" name="TextBox 216"/>
          <p:cNvSpPr txBox="1"/>
          <p:nvPr/>
        </p:nvSpPr>
        <p:spPr>
          <a:xfrm>
            <a:off x="901427" y="771130"/>
            <a:ext cx="1619228" cy="531737"/>
          </a:xfrm>
          <a:prstGeom prst="rect">
            <a:avLst/>
          </a:prstGeom>
          <a:noFill/>
        </p:spPr>
        <p:txBody>
          <a:bodyPr wrap="square" rtlCol="0">
            <a:spAutoFit/>
          </a:bodyPr>
          <a:lstStyle/>
          <a:p>
            <a:pPr defTabSz="896214">
              <a:defRPr/>
            </a:pPr>
            <a:r>
              <a:rPr lang="en-US" sz="1400" kern="0" dirty="0">
                <a:solidFill>
                  <a:srgbClr val="002060"/>
                </a:solidFill>
              </a:rPr>
              <a:t>On-premises /</a:t>
            </a:r>
          </a:p>
          <a:p>
            <a:pPr defTabSz="896214">
              <a:defRPr/>
            </a:pPr>
            <a:r>
              <a:rPr lang="en-US" sz="1400" kern="0" dirty="0">
                <a:solidFill>
                  <a:srgbClr val="002060"/>
                </a:solidFill>
              </a:rPr>
              <a:t>Hosting Services</a:t>
            </a:r>
          </a:p>
        </p:txBody>
      </p:sp>
      <p:sp>
        <p:nvSpPr>
          <p:cNvPr id="218" name="Circular Arrow 217"/>
          <p:cNvSpPr>
            <a:spLocks/>
          </p:cNvSpPr>
          <p:nvPr/>
        </p:nvSpPr>
        <p:spPr bwMode="auto">
          <a:xfrm>
            <a:off x="1303672" y="824589"/>
            <a:ext cx="7186719" cy="3925819"/>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TextBox 219"/>
          <p:cNvSpPr txBox="1"/>
          <p:nvPr/>
        </p:nvSpPr>
        <p:spPr>
          <a:xfrm>
            <a:off x="4312334" y="1121137"/>
            <a:ext cx="1989599" cy="531737"/>
          </a:xfrm>
          <a:prstGeom prst="rect">
            <a:avLst/>
          </a:prstGeom>
          <a:noFill/>
        </p:spPr>
        <p:txBody>
          <a:bodyPr wrap="square" rtlCol="0">
            <a:spAutoFit/>
          </a:bodyPr>
          <a:lstStyle/>
          <a:p>
            <a:pPr defTabSz="896214">
              <a:defRPr/>
            </a:pPr>
            <a:r>
              <a:rPr lang="en-US" sz="1400" kern="0" dirty="0">
                <a:solidFill>
                  <a:srgbClr val="002060"/>
                </a:solidFill>
              </a:rPr>
              <a:t>IIS/SQL Server Based </a:t>
            </a:r>
          </a:p>
          <a:p>
            <a:pPr defTabSz="896214">
              <a:defRPr/>
            </a:pPr>
            <a:r>
              <a:rPr lang="en-US" sz="1400" kern="0" dirty="0">
                <a:solidFill>
                  <a:srgbClr val="002060"/>
                </a:solidFill>
              </a:rPr>
              <a:t>Web Apps </a:t>
            </a:r>
          </a:p>
        </p:txBody>
      </p:sp>
      <p:sp>
        <p:nvSpPr>
          <p:cNvPr id="46" name="Rectangle 45"/>
          <p:cNvSpPr/>
          <p:nvPr/>
        </p:nvSpPr>
        <p:spPr>
          <a:xfrm>
            <a:off x="1718068" y="4750408"/>
            <a:ext cx="8670963" cy="363946"/>
          </a:xfrm>
          <a:prstGeom prst="rect">
            <a:avLst/>
          </a:prstGeom>
        </p:spPr>
        <p:txBody>
          <a:bodyPr wrap="none">
            <a:spAutoFit/>
          </a:bodyPr>
          <a:lstStyle/>
          <a:p>
            <a:pPr defTabSz="896386"/>
            <a:r>
              <a:rPr lang="en-US" sz="1765" b="1" kern="0" dirty="0">
                <a:solidFill>
                  <a:sysClr val="windowText" lastClr="000000"/>
                </a:solidFill>
              </a:rPr>
              <a:t>Web Apps - </a:t>
            </a:r>
            <a:r>
              <a:rPr lang="en-US" sz="1765" kern="0" dirty="0">
                <a:solidFill>
                  <a:sysClr val="windowText" lastClr="000000"/>
                </a:solidFill>
              </a:rPr>
              <a:t>Take your web apps to the cloud using inexpensive App Service Web Apps</a:t>
            </a:r>
            <a:endParaRPr lang="en-US" sz="1765" b="1" kern="0" dirty="0">
              <a:solidFill>
                <a:sysClr val="windowText" lastClr="000000"/>
              </a:solidFill>
            </a:endParaRPr>
          </a:p>
        </p:txBody>
      </p:sp>
      <p:sp>
        <p:nvSpPr>
          <p:cNvPr id="47" name="Rectangle 46"/>
          <p:cNvSpPr/>
          <p:nvPr/>
        </p:nvSpPr>
        <p:spPr>
          <a:xfrm>
            <a:off x="9675205" y="2772488"/>
            <a:ext cx="2522014" cy="9371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192"/>
            <a:r>
              <a:rPr lang="en-US" sz="2745" kern="0" dirty="0">
                <a:gradFill>
                  <a:gsLst>
                    <a:gs pos="0">
                      <a:srgbClr val="0078D7"/>
                    </a:gs>
                    <a:gs pos="100000">
                      <a:srgbClr val="0078D7"/>
                    </a:gs>
                  </a:gsLst>
                  <a:lin ang="5400000" scaled="0"/>
                </a:gradFill>
              </a:rPr>
              <a:t>Microsoft Azure</a:t>
            </a:r>
          </a:p>
        </p:txBody>
      </p:sp>
      <p:sp>
        <p:nvSpPr>
          <p:cNvPr id="48" name="Title 2"/>
          <p:cNvSpPr txBox="1">
            <a:spLocks/>
          </p:cNvSpPr>
          <p:nvPr/>
        </p:nvSpPr>
        <p:spPr>
          <a:xfrm>
            <a:off x="2720489" y="5435206"/>
            <a:ext cx="8065819" cy="91744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defTabSz="896171"/>
            <a:r>
              <a:rPr lang="en-US" sz="4000" spc="-98" dirty="0"/>
              <a:t>Key Scenarios to get started with Microsoft Azure</a:t>
            </a:r>
          </a:p>
        </p:txBody>
      </p:sp>
      <p:sp>
        <p:nvSpPr>
          <p:cNvPr id="49" name="Circular Arrow 48"/>
          <p:cNvSpPr>
            <a:spLocks/>
          </p:cNvSpPr>
          <p:nvPr/>
        </p:nvSpPr>
        <p:spPr bwMode="auto">
          <a:xfrm>
            <a:off x="1318766" y="2283757"/>
            <a:ext cx="7186719" cy="3925819"/>
          </a:xfrm>
          <a:prstGeom prst="circularArrow">
            <a:avLst>
              <a:gd name="adj1" fmla="val 1989"/>
              <a:gd name="adj2" fmla="val 416977"/>
              <a:gd name="adj3" fmla="val 20323603"/>
              <a:gd name="adj4" fmla="val 12075025"/>
              <a:gd name="adj5" fmla="val 5833"/>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TextBox 220"/>
          <p:cNvSpPr txBox="1"/>
          <p:nvPr/>
        </p:nvSpPr>
        <p:spPr>
          <a:xfrm>
            <a:off x="4288794" y="2548686"/>
            <a:ext cx="1885368" cy="531737"/>
          </a:xfrm>
          <a:prstGeom prst="rect">
            <a:avLst/>
          </a:prstGeom>
          <a:noFill/>
        </p:spPr>
        <p:txBody>
          <a:bodyPr wrap="square" rtlCol="0">
            <a:spAutoFit/>
          </a:bodyPr>
          <a:lstStyle/>
          <a:p>
            <a:pPr defTabSz="896214">
              <a:defRPr/>
            </a:pPr>
            <a:r>
              <a:rPr lang="en-US" sz="1400" kern="0" dirty="0">
                <a:solidFill>
                  <a:srgbClr val="002060"/>
                </a:solidFill>
              </a:rPr>
              <a:t>Non-IIS Open Source </a:t>
            </a:r>
          </a:p>
          <a:p>
            <a:pPr defTabSz="896214">
              <a:defRPr/>
            </a:pPr>
            <a:r>
              <a:rPr lang="en-US" sz="1400" kern="0" dirty="0">
                <a:solidFill>
                  <a:srgbClr val="002060"/>
                </a:solidFill>
              </a:rPr>
              <a:t>Web Apps</a:t>
            </a:r>
          </a:p>
        </p:txBody>
      </p:sp>
    </p:spTree>
    <p:extLst>
      <p:ext uri="{BB962C8B-B14F-4D97-AF65-F5344CB8AC3E}">
        <p14:creationId xmlns:p14="http://schemas.microsoft.com/office/powerpoint/2010/main" val="402743134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Arc 1"/>
          <p:cNvSpPr/>
          <p:nvPr/>
        </p:nvSpPr>
        <p:spPr>
          <a:xfrm flipH="1">
            <a:off x="4304178" y="-523138"/>
            <a:ext cx="7325693" cy="8444223"/>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a:endParaRPr>
          </a:p>
        </p:txBody>
      </p:sp>
      <p:cxnSp>
        <p:nvCxnSpPr>
          <p:cNvPr id="16" name="Straight Arrow Connector 15"/>
          <p:cNvCxnSpPr/>
          <p:nvPr/>
        </p:nvCxnSpPr>
        <p:spPr>
          <a:xfrm>
            <a:off x="7248003" y="3698974"/>
            <a:ext cx="86495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2855521" y="3701533"/>
            <a:ext cx="2374022"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5457591" y="2940997"/>
            <a:ext cx="1523092" cy="1515952"/>
          </a:xfrm>
          <a:prstGeom prst="rect">
            <a:avLst/>
          </a:prstGeom>
        </p:spPr>
      </p:pic>
      <p:sp>
        <p:nvSpPr>
          <p:cNvPr id="26" name="TextBox 25"/>
          <p:cNvSpPr txBox="1"/>
          <p:nvPr/>
        </p:nvSpPr>
        <p:spPr>
          <a:xfrm>
            <a:off x="5252588" y="4510539"/>
            <a:ext cx="1907916" cy="61552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13" name="Group 12"/>
          <p:cNvGrpSpPr/>
          <p:nvPr/>
        </p:nvGrpSpPr>
        <p:grpSpPr>
          <a:xfrm>
            <a:off x="8424169" y="2766015"/>
            <a:ext cx="1320164" cy="1786697"/>
            <a:chOff x="9671551" y="2251943"/>
            <a:chExt cx="1652086" cy="2235919"/>
          </a:xfrm>
        </p:grpSpPr>
        <p:pic>
          <p:nvPicPr>
            <p:cNvPr id="9" name="Picture 8"/>
            <p:cNvPicPr>
              <a:picLocks noChangeAspect="1"/>
            </p:cNvPicPr>
            <p:nvPr/>
          </p:nvPicPr>
          <p:blipFill>
            <a:blip r:embed="rId4"/>
            <a:stretch>
              <a:fillRect/>
            </a:stretch>
          </p:blipFill>
          <p:spPr>
            <a:xfrm>
              <a:off x="9671551" y="2251943"/>
              <a:ext cx="1652086" cy="2235919"/>
            </a:xfrm>
            <a:prstGeom prst="rect">
              <a:avLst/>
            </a:prstGeom>
          </p:spPr>
        </p:pic>
        <p:sp>
          <p:nvSpPr>
            <p:cNvPr id="12" name="TextBox 11"/>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76" name="Picture 75"/>
          <p:cNvPicPr>
            <a:picLocks noChangeAspect="1"/>
          </p:cNvPicPr>
          <p:nvPr/>
        </p:nvPicPr>
        <p:blipFill>
          <a:blip r:embed="rId5"/>
          <a:stretch>
            <a:fillRect/>
          </a:stretch>
        </p:blipFill>
        <p:spPr>
          <a:xfrm>
            <a:off x="118041" y="2691169"/>
            <a:ext cx="3761297" cy="2961705"/>
          </a:xfrm>
          <a:prstGeom prst="rect">
            <a:avLst/>
          </a:prstGeom>
        </p:spPr>
      </p:pic>
      <p:sp>
        <p:nvSpPr>
          <p:cNvPr id="14" name="TextBox 13"/>
          <p:cNvSpPr txBox="1"/>
          <p:nvPr/>
        </p:nvSpPr>
        <p:spPr>
          <a:xfrm>
            <a:off x="9641263" y="358676"/>
            <a:ext cx="2236358" cy="1104318"/>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5882" dirty="0">
                <a:solidFill>
                  <a:srgbClr val="0078D7"/>
                </a:solidFill>
                <a:latin typeface="Segoe UI Semilight" panose="020B0402040204020203" pitchFamily="34" charset="0"/>
                <a:cs typeface="Segoe UI Semilight" panose="020B0402040204020203" pitchFamily="34" charset="0"/>
              </a:rPr>
              <a:t>Azure</a:t>
            </a:r>
          </a:p>
        </p:txBody>
      </p:sp>
      <p:sp>
        <p:nvSpPr>
          <p:cNvPr id="15" name="White Background"/>
          <p:cNvSpPr/>
          <p:nvPr/>
        </p:nvSpPr>
        <p:spPr bwMode="auto">
          <a:xfrm>
            <a:off x="2" y="5256456"/>
            <a:ext cx="12192000" cy="16010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7" name="Icon" descr="Ones-and-zeroes2.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6979" y="4928345"/>
            <a:ext cx="2714605" cy="1972116"/>
          </a:xfrm>
          <a:prstGeom prst="rect">
            <a:avLst/>
          </a:prstGeom>
        </p:spPr>
      </p:pic>
      <p:sp>
        <p:nvSpPr>
          <p:cNvPr id="18" name="Title 2"/>
          <p:cNvSpPr txBox="1">
            <a:spLocks/>
          </p:cNvSpPr>
          <p:nvPr/>
        </p:nvSpPr>
        <p:spPr>
          <a:xfrm>
            <a:off x="2947773" y="5454172"/>
            <a:ext cx="8065819" cy="917445"/>
          </a:xfrm>
          <a:prstGeom prst="rect">
            <a:avLst/>
          </a:prstGeom>
        </p:spPr>
        <p:txBody>
          <a:bodyPr>
            <a:noAutofit/>
          </a:bodyPr>
          <a:lstStyle>
            <a:lvl1pPr algn="l" defTabSz="914180" rtl="0" eaLnBrk="1" latinLnBrk="0" hangingPunct="1">
              <a:lnSpc>
                <a:spcPct val="90000"/>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defTabSz="896171"/>
            <a:r>
              <a:rPr lang="en-US" sz="4000" spc="-98" dirty="0"/>
              <a:t>Key Scenarios to get started with Microsoft Azure</a:t>
            </a:r>
          </a:p>
        </p:txBody>
      </p:sp>
    </p:spTree>
    <p:extLst>
      <p:ext uri="{BB962C8B-B14F-4D97-AF65-F5344CB8AC3E}">
        <p14:creationId xmlns:p14="http://schemas.microsoft.com/office/powerpoint/2010/main" val="1963003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2250"/>
                            </p:stCondLst>
                            <p:childTnLst>
                              <p:par>
                                <p:cTn id="24" presetID="22" presetClass="entr" presetSubtype="8" fill="hold" nodeType="after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par>
                          <p:cTn id="27" fill="hold">
                            <p:stCondLst>
                              <p:cond delay="275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Rectangle 80"/>
          <p:cNvSpPr/>
          <p:nvPr/>
        </p:nvSpPr>
        <p:spPr bwMode="auto">
          <a:xfrm rot="2700000">
            <a:off x="6090172" y="3271519"/>
            <a:ext cx="634968" cy="63496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p:cNvSpPr/>
          <p:nvPr/>
        </p:nvSpPr>
        <p:spPr bwMode="auto">
          <a:xfrm>
            <a:off x="6391736" y="487"/>
            <a:ext cx="5800265" cy="6887758"/>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 name="Group 6"/>
          <p:cNvGrpSpPr/>
          <p:nvPr/>
        </p:nvGrpSpPr>
        <p:grpSpPr>
          <a:xfrm>
            <a:off x="118040" y="-523138"/>
            <a:ext cx="11511830" cy="8444223"/>
            <a:chOff x="120407" y="-534125"/>
            <a:chExt cx="11742666" cy="8613547"/>
          </a:xfrm>
        </p:grpSpPr>
        <p:sp>
          <p:nvSpPr>
            <p:cNvPr id="41" name="Arc 40"/>
            <p:cNvSpPr/>
            <p:nvPr/>
          </p:nvSpPr>
          <p:spPr>
            <a:xfrm flipH="1">
              <a:off x="4390485" y="-534125"/>
              <a:ext cx="7472588" cy="8613547"/>
            </a:xfrm>
            <a:prstGeom prst="arc">
              <a:avLst>
                <a:gd name="adj1" fmla="val 16200000"/>
                <a:gd name="adj2" fmla="val 5408526"/>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defRPr/>
              </a:pPr>
              <a:endParaRPr lang="en-US" sz="1765">
                <a:solidFill>
                  <a:srgbClr val="FFFFFF"/>
                </a:solidFill>
                <a:latin typeface="Segoe UI"/>
              </a:endParaRPr>
            </a:p>
          </p:txBody>
        </p:sp>
        <p:cxnSp>
          <p:nvCxnSpPr>
            <p:cNvPr id="42" name="Straight Arrow Connector 41"/>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3"/>
            <a:stretch>
              <a:fillRect/>
            </a:stretch>
          </p:blipFill>
          <p:spPr>
            <a:xfrm>
              <a:off x="5567026" y="2999474"/>
              <a:ext cx="1553633" cy="1546350"/>
            </a:xfrm>
            <a:prstGeom prst="rect">
              <a:avLst/>
            </a:prstGeom>
          </p:spPr>
        </p:pic>
        <p:sp>
          <p:nvSpPr>
            <p:cNvPr id="46" name="TextBox 45"/>
            <p:cNvSpPr txBox="1"/>
            <p:nvPr/>
          </p:nvSpPr>
          <p:spPr>
            <a:xfrm>
              <a:off x="5357913" y="4600488"/>
              <a:ext cx="1946174"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53" name="Group 52"/>
            <p:cNvGrpSpPr/>
            <p:nvPr/>
          </p:nvGrpSpPr>
          <p:grpSpPr>
            <a:xfrm>
              <a:off x="8593091" y="2820983"/>
              <a:ext cx="1346636" cy="1822524"/>
              <a:chOff x="9671551" y="2251943"/>
              <a:chExt cx="1652086" cy="2235919"/>
            </a:xfrm>
          </p:grpSpPr>
          <p:pic>
            <p:nvPicPr>
              <p:cNvPr id="56" name="Picture 55"/>
              <p:cNvPicPr>
                <a:picLocks noChangeAspect="1"/>
              </p:cNvPicPr>
              <p:nvPr/>
            </p:nvPicPr>
            <p:blipFill>
              <a:blip r:embed="rId4"/>
              <a:stretch>
                <a:fillRect/>
              </a:stretch>
            </p:blipFill>
            <p:spPr>
              <a:xfrm>
                <a:off x="9671551" y="2251943"/>
                <a:ext cx="1652086" cy="2235919"/>
              </a:xfrm>
              <a:prstGeom prst="rect">
                <a:avLst/>
              </a:prstGeom>
            </p:spPr>
          </p:pic>
          <p:sp>
            <p:nvSpPr>
              <p:cNvPr id="57" name="TextBox 56"/>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58" name="Picture 57"/>
            <p:cNvPicPr>
              <a:picLocks noChangeAspect="1"/>
            </p:cNvPicPr>
            <p:nvPr/>
          </p:nvPicPr>
          <p:blipFill>
            <a:blip r:embed="rId5"/>
            <a:stretch>
              <a:fillRect/>
            </a:stretch>
          </p:blipFill>
          <p:spPr>
            <a:xfrm>
              <a:off x="120407" y="2744636"/>
              <a:ext cx="3836719" cy="3021093"/>
            </a:xfrm>
            <a:prstGeom prst="rect">
              <a:avLst/>
            </a:prstGeom>
          </p:spPr>
        </p:pic>
      </p:grpSp>
      <p:cxnSp>
        <p:nvCxnSpPr>
          <p:cNvPr id="47" name="Straight Arrow Connector 46"/>
          <p:cNvCxnSpPr/>
          <p:nvPr/>
        </p:nvCxnSpPr>
        <p:spPr>
          <a:xfrm>
            <a:off x="2246904" y="3698974"/>
            <a:ext cx="912299"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3136124" y="2517104"/>
            <a:ext cx="2588073" cy="2143797"/>
            <a:chOff x="11016406" y="2567080"/>
            <a:chExt cx="2639969" cy="2186785"/>
          </a:xfrm>
        </p:grpSpPr>
        <p:pic>
          <p:nvPicPr>
            <p:cNvPr id="49" name="Picture 48"/>
            <p:cNvPicPr>
              <a:picLocks noChangeAspect="1"/>
            </p:cNvPicPr>
            <p:nvPr/>
          </p:nvPicPr>
          <p:blipFill>
            <a:blip r:embed="rId6"/>
            <a:stretch>
              <a:fillRect/>
            </a:stretch>
          </p:blipFill>
          <p:spPr>
            <a:xfrm>
              <a:off x="11016406" y="2567080"/>
              <a:ext cx="2639969" cy="2186785"/>
            </a:xfrm>
            <a:prstGeom prst="rect">
              <a:avLst/>
            </a:prstGeom>
          </p:spPr>
        </p:pic>
        <p:sp>
          <p:nvSpPr>
            <p:cNvPr id="50" name="TextBox 49"/>
            <p:cNvSpPr txBox="1"/>
            <p:nvPr/>
          </p:nvSpPr>
          <p:spPr>
            <a:xfrm>
              <a:off x="12080814" y="3548470"/>
              <a:ext cx="1537350" cy="794120"/>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Data</a:t>
              </a:r>
              <a:br>
                <a:rPr lang="en-US" sz="1765" dirty="0">
                  <a:solidFill>
                    <a:srgbClr val="515151"/>
                  </a:solidFill>
                  <a:latin typeface="Segoe UI Semibold" panose="020B0702040204020203" pitchFamily="34" charset="0"/>
                  <a:cs typeface="Segoe UI Semibold" panose="020B0702040204020203" pitchFamily="34" charset="0"/>
                </a:rPr>
              </a:br>
              <a:r>
                <a:rPr lang="en-US" sz="1765" dirty="0">
                  <a:solidFill>
                    <a:srgbClr val="515151"/>
                  </a:solidFill>
                  <a:latin typeface="Segoe UI Semibold" panose="020B0702040204020203" pitchFamily="34" charset="0"/>
                  <a:cs typeface="Segoe UI Semibold" panose="020B0702040204020203" pitchFamily="34" charset="0"/>
                </a:rPr>
                <a:t>Warehouse</a:t>
              </a:r>
            </a:p>
          </p:txBody>
        </p:sp>
      </p:grpSp>
      <p:sp>
        <p:nvSpPr>
          <p:cNvPr id="3" name="Rectangle 2"/>
          <p:cNvSpPr/>
          <p:nvPr/>
        </p:nvSpPr>
        <p:spPr bwMode="auto">
          <a:xfrm>
            <a:off x="1" y="2691169"/>
            <a:ext cx="457127" cy="1469239"/>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1" name="TextBox 50"/>
          <p:cNvSpPr txBox="1"/>
          <p:nvPr/>
        </p:nvSpPr>
        <p:spPr>
          <a:xfrm>
            <a:off x="2152300" y="5190317"/>
            <a:ext cx="1351356"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515151"/>
                </a:solidFill>
                <a:latin typeface="Segoe UI"/>
              </a:rPr>
              <a:t>On-Premises</a:t>
            </a:r>
          </a:p>
        </p:txBody>
      </p:sp>
      <p:sp>
        <p:nvSpPr>
          <p:cNvPr id="52" name="TextBox 51"/>
          <p:cNvSpPr txBox="1"/>
          <p:nvPr/>
        </p:nvSpPr>
        <p:spPr>
          <a:xfrm>
            <a:off x="2164318" y="5445333"/>
            <a:ext cx="2445989" cy="1368329"/>
          </a:xfrm>
          <a:prstGeom prst="rect">
            <a:avLst/>
          </a:prstGeom>
          <a:noFill/>
        </p:spPr>
        <p:txBody>
          <a:bodyPr wrap="square" lIns="179285" tIns="143428" rIns="179285" bIns="143428" rtlCol="0">
            <a:spAutoFit/>
          </a:bodyPr>
          <a:lstStyle/>
          <a:p>
            <a:pPr defTabSz="914367">
              <a:spcAft>
                <a:spcPts val="294"/>
              </a:spcAft>
              <a:defRPr/>
            </a:pPr>
            <a:r>
              <a:rPr lang="en-US" sz="1568" dirty="0">
                <a:solidFill>
                  <a:srgbClr val="4D4D4D"/>
                </a:solidFill>
                <a:latin typeface="Segoe UI Light"/>
              </a:rPr>
              <a:t>SAP</a:t>
            </a:r>
          </a:p>
          <a:p>
            <a:pPr defTabSz="914367">
              <a:spcAft>
                <a:spcPts val="294"/>
              </a:spcAft>
              <a:defRPr/>
            </a:pPr>
            <a:r>
              <a:rPr lang="en-US" sz="1568" dirty="0">
                <a:solidFill>
                  <a:srgbClr val="4D4D4D"/>
                </a:solidFill>
                <a:latin typeface="Segoe UI Light"/>
              </a:rPr>
              <a:t>Oracle</a:t>
            </a:r>
          </a:p>
          <a:p>
            <a:pPr defTabSz="914367">
              <a:spcAft>
                <a:spcPts val="294"/>
              </a:spcAft>
              <a:defRPr/>
            </a:pPr>
            <a:r>
              <a:rPr lang="en-US" sz="1568" dirty="0">
                <a:solidFill>
                  <a:srgbClr val="4D4D4D"/>
                </a:solidFill>
                <a:latin typeface="Segoe UI Light"/>
              </a:rPr>
              <a:t>Dynamics</a:t>
            </a:r>
          </a:p>
          <a:p>
            <a:pPr defTabSz="914367">
              <a:spcAft>
                <a:spcPts val="294"/>
              </a:spcAft>
              <a:defRPr/>
            </a:pPr>
            <a:endParaRPr lang="en-US" sz="1568" dirty="0">
              <a:solidFill>
                <a:srgbClr val="4D4D4D"/>
              </a:solidFill>
              <a:latin typeface="Segoe UI Light"/>
            </a:endParaRPr>
          </a:p>
        </p:txBody>
      </p:sp>
      <p:pic>
        <p:nvPicPr>
          <p:cNvPr id="54" name="Picture 53"/>
          <p:cNvPicPr>
            <a:picLocks noChangeAspect="1"/>
          </p:cNvPicPr>
          <p:nvPr/>
        </p:nvPicPr>
        <p:blipFill>
          <a:blip r:embed="rId7"/>
          <a:stretch>
            <a:fillRect/>
          </a:stretch>
        </p:blipFill>
        <p:spPr>
          <a:xfrm>
            <a:off x="505601" y="5199105"/>
            <a:ext cx="1557217" cy="1666395"/>
          </a:xfrm>
          <a:prstGeom prst="rect">
            <a:avLst/>
          </a:prstGeom>
        </p:spPr>
      </p:pic>
      <p:cxnSp>
        <p:nvCxnSpPr>
          <p:cNvPr id="55" name="Elbow Connector 54"/>
          <p:cNvCxnSpPr/>
          <p:nvPr/>
        </p:nvCxnSpPr>
        <p:spPr>
          <a:xfrm flipV="1">
            <a:off x="3531722" y="4660901"/>
            <a:ext cx="800322" cy="769289"/>
          </a:xfrm>
          <a:prstGeom prst="bentConnector2">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695378" y="853159"/>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Data Visualization</a:t>
            </a:r>
          </a:p>
        </p:txBody>
      </p:sp>
      <p:pic>
        <p:nvPicPr>
          <p:cNvPr id="79" name="Picture 78"/>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5000"/>
                    </a14:imgEffect>
                  </a14:imgLayer>
                </a14:imgProps>
              </a:ext>
            </a:extLst>
          </a:blip>
          <a:srcRect l="535" t="9699" r="876" b="2059"/>
          <a:stretch/>
        </p:blipFill>
        <p:spPr>
          <a:xfrm>
            <a:off x="6909738" y="1681972"/>
            <a:ext cx="4830396" cy="2897420"/>
          </a:xfrm>
          <a:prstGeom prst="rect">
            <a:avLst/>
          </a:prstGeom>
          <a:ln>
            <a:noFill/>
          </a:ln>
        </p:spPr>
      </p:pic>
      <p:sp>
        <p:nvSpPr>
          <p:cNvPr id="67" name="TextBox 66"/>
          <p:cNvSpPr txBox="1"/>
          <p:nvPr/>
        </p:nvSpPr>
        <p:spPr>
          <a:xfrm>
            <a:off x="6695378" y="846248"/>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Reporting</a:t>
            </a:r>
          </a:p>
        </p:txBody>
      </p:sp>
      <p:sp>
        <p:nvSpPr>
          <p:cNvPr id="74" name="TextBox 73"/>
          <p:cNvSpPr txBox="1"/>
          <p:nvPr/>
        </p:nvSpPr>
        <p:spPr>
          <a:xfrm>
            <a:off x="6695378" y="844344"/>
            <a:ext cx="3841539" cy="77845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3529" dirty="0">
                <a:solidFill>
                  <a:srgbClr val="FFFFFF"/>
                </a:solidFill>
                <a:latin typeface="Segoe UI Light"/>
              </a:rPr>
              <a:t>Machine Learning</a:t>
            </a:r>
          </a:p>
        </p:txBody>
      </p:sp>
      <p:grpSp>
        <p:nvGrpSpPr>
          <p:cNvPr id="65" name="Group 64"/>
          <p:cNvGrpSpPr/>
          <p:nvPr/>
        </p:nvGrpSpPr>
        <p:grpSpPr>
          <a:xfrm>
            <a:off x="457127" y="335754"/>
            <a:ext cx="1651104" cy="1651104"/>
            <a:chOff x="5669190" y="341990"/>
            <a:chExt cx="1684212" cy="1684212"/>
          </a:xfrm>
        </p:grpSpPr>
        <p:sp>
          <p:nvSpPr>
            <p:cNvPr id="68" name="Oval 67"/>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9" name="Picture 68"/>
            <p:cNvPicPr>
              <a:picLocks noChangeAspect="1"/>
            </p:cNvPicPr>
            <p:nvPr/>
          </p:nvPicPr>
          <p:blipFill>
            <a:blip r:embed="rId10"/>
            <a:stretch>
              <a:fillRect/>
            </a:stretch>
          </p:blipFill>
          <p:spPr>
            <a:xfrm>
              <a:off x="5968006" y="777617"/>
              <a:ext cx="1152653" cy="849513"/>
            </a:xfrm>
            <a:prstGeom prst="rect">
              <a:avLst/>
            </a:prstGeom>
          </p:spPr>
        </p:pic>
      </p:grpSp>
      <p:sp>
        <p:nvSpPr>
          <p:cNvPr id="70" name="TextBox 69"/>
          <p:cNvSpPr txBox="1"/>
          <p:nvPr/>
        </p:nvSpPr>
        <p:spPr>
          <a:xfrm>
            <a:off x="705628" y="1959281"/>
            <a:ext cx="1154103" cy="534056"/>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light" panose="020B0402040204020203" pitchFamily="34" charset="0"/>
                <a:cs typeface="Segoe UI Semilight" panose="020B0402040204020203" pitchFamily="34" charset="0"/>
              </a:rPr>
              <a:t>Hadoop</a:t>
            </a:r>
          </a:p>
        </p:txBody>
      </p:sp>
      <p:cxnSp>
        <p:nvCxnSpPr>
          <p:cNvPr id="71" name="Elbow Connector 70"/>
          <p:cNvCxnSpPr/>
          <p:nvPr/>
        </p:nvCxnSpPr>
        <p:spPr>
          <a:xfrm>
            <a:off x="2336241" y="1179225"/>
            <a:ext cx="2584136" cy="1108453"/>
          </a:xfrm>
          <a:prstGeom prst="bentConnector3">
            <a:avLst>
              <a:gd name="adj1" fmla="val 99971"/>
            </a:avLst>
          </a:prstGeom>
          <a:ln w="25400">
            <a:solidFill>
              <a:srgbClr val="878787"/>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6909738" y="1688883"/>
            <a:ext cx="4830396" cy="2888382"/>
            <a:chOff x="7014404" y="1722252"/>
            <a:chExt cx="4927255" cy="2946300"/>
          </a:xfrm>
        </p:grpSpPr>
        <p:sp>
          <p:nvSpPr>
            <p:cNvPr id="66" name="Rectangle 65"/>
            <p:cNvSpPr/>
            <p:nvPr/>
          </p:nvSpPr>
          <p:spPr bwMode="auto">
            <a:xfrm>
              <a:off x="7014404" y="1722252"/>
              <a:ext cx="4927255" cy="2946300"/>
            </a:xfrm>
            <a:prstGeom prst="rect">
              <a:avLst/>
            </a:prstGeom>
            <a:solidFill>
              <a:srgbClr val="007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p:cNvPicPr>
              <a:picLocks noChangeAspect="1"/>
            </p:cNvPicPr>
            <p:nvPr/>
          </p:nvPicPr>
          <p:blipFill>
            <a:blip r:embed="rId11">
              <a:clrChange>
                <a:clrFrom>
                  <a:srgbClr val="007331"/>
                </a:clrFrom>
                <a:clrTo>
                  <a:srgbClr val="007331">
                    <a:alpha val="0"/>
                  </a:srgbClr>
                </a:clrTo>
              </a:clrChange>
            </a:blip>
            <a:stretch>
              <a:fillRect/>
            </a:stretch>
          </p:blipFill>
          <p:spPr>
            <a:xfrm>
              <a:off x="8158720" y="2370022"/>
              <a:ext cx="2655054" cy="1545592"/>
            </a:xfrm>
            <a:prstGeom prst="rect">
              <a:avLst/>
            </a:prstGeom>
          </p:spPr>
        </p:pic>
      </p:grpSp>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909738" y="1694460"/>
            <a:ext cx="4812150" cy="2895333"/>
          </a:xfrm>
          <a:prstGeom prst="rect">
            <a:avLst/>
          </a:prstGeom>
        </p:spPr>
      </p:pic>
      <p:sp>
        <p:nvSpPr>
          <p:cNvPr id="2" name="Rectangle 1"/>
          <p:cNvSpPr/>
          <p:nvPr/>
        </p:nvSpPr>
        <p:spPr bwMode="auto">
          <a:xfrm>
            <a:off x="7692134" y="1715515"/>
            <a:ext cx="454717" cy="10241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45388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4.17156E-6 3.64049E-6 L -0.63965 3.64049E-6 " pathEditMode="relative" rAng="0" ptsTypes="AA">
                                      <p:cBhvr>
                                        <p:cTn id="6" dur="2000" fill="hold"/>
                                        <p:tgtEl>
                                          <p:spTgt spid="7"/>
                                        </p:tgtEl>
                                        <p:attrNameLst>
                                          <p:attrName>ppt_x</p:attrName>
                                          <p:attrName>ppt_y</p:attrName>
                                        </p:attrNameLst>
                                      </p:cBhvr>
                                      <p:rCtr x="-31976" y="0"/>
                                    </p:animMotion>
                                  </p:childTnLst>
                                </p:cTn>
                              </p:par>
                              <p:par>
                                <p:cTn id="7" presetID="10" presetClass="entr" presetSubtype="0" fill="hold" grpId="0" nodeType="withEffect">
                                  <p:stCondLst>
                                    <p:cond delay="1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par>
                          <p:cTn id="10" fill="hold">
                            <p:stCondLst>
                              <p:cond delay="2000"/>
                            </p:stCondLst>
                            <p:childTnLst>
                              <p:par>
                                <p:cTn id="11" presetID="22" presetClass="entr" presetSubtype="8" fill="hold"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10"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500"/>
                                        <p:tgtEl>
                                          <p:spTgt spid="65"/>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par>
                          <p:cTn id="38" fill="hold">
                            <p:stCondLst>
                              <p:cond delay="1750"/>
                            </p:stCondLst>
                            <p:childTnLst>
                              <p:par>
                                <p:cTn id="39" presetID="22" presetClass="entr" presetSubtype="4" fill="hold" nodeType="after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wipe(down)">
                                      <p:cBhvr>
                                        <p:cTn id="41" dur="500"/>
                                        <p:tgtEl>
                                          <p:spTgt spid="55"/>
                                        </p:tgtEl>
                                      </p:cBhvr>
                                    </p:animEffect>
                                  </p:childTnLst>
                                </p:cTn>
                              </p:par>
                              <p:par>
                                <p:cTn id="42" presetID="22" presetClass="entr" presetSubtype="1" fill="hold" nodeType="withEffect">
                                  <p:stCondLst>
                                    <p:cond delay="0"/>
                                  </p:stCondLst>
                                  <p:childTnLst>
                                    <p:set>
                                      <p:cBhvr>
                                        <p:cTn id="43" dur="1" fill="hold">
                                          <p:stCondLst>
                                            <p:cond delay="0"/>
                                          </p:stCondLst>
                                        </p:cTn>
                                        <p:tgtEl>
                                          <p:spTgt spid="71"/>
                                        </p:tgtEl>
                                        <p:attrNameLst>
                                          <p:attrName>style.visibility</p:attrName>
                                        </p:attrNameLst>
                                      </p:cBhvr>
                                      <p:to>
                                        <p:strVal val="visible"/>
                                      </p:to>
                                    </p:set>
                                    <p:animEffect transition="in" filter="wipe(up)">
                                      <p:cBhvr>
                                        <p:cTn id="44" dur="500"/>
                                        <p:tgtEl>
                                          <p:spTgt spid="7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2" decel="10000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750" fill="hold"/>
                                        <p:tgtEl>
                                          <p:spTgt spid="80"/>
                                        </p:tgtEl>
                                        <p:attrNameLst>
                                          <p:attrName>ppt_x</p:attrName>
                                        </p:attrNameLst>
                                      </p:cBhvr>
                                      <p:tavLst>
                                        <p:tav tm="0">
                                          <p:val>
                                            <p:strVal val="1+#ppt_w/2"/>
                                          </p:val>
                                        </p:tav>
                                        <p:tav tm="100000">
                                          <p:val>
                                            <p:strVal val="#ppt_x"/>
                                          </p:val>
                                        </p:tav>
                                      </p:tavLst>
                                    </p:anim>
                                    <p:anim calcmode="lin" valueType="num">
                                      <p:cBhvr additive="base">
                                        <p:cTn id="50" dur="750" fill="hold"/>
                                        <p:tgtEl>
                                          <p:spTgt spid="80"/>
                                        </p:tgtEl>
                                        <p:attrNameLst>
                                          <p:attrName>ppt_y</p:attrName>
                                        </p:attrNameLst>
                                      </p:cBhvr>
                                      <p:tavLst>
                                        <p:tav tm="0">
                                          <p:val>
                                            <p:strVal val="#ppt_y"/>
                                          </p:val>
                                        </p:tav>
                                        <p:tav tm="100000">
                                          <p:val>
                                            <p:strVal val="#ppt_y"/>
                                          </p:val>
                                        </p:tav>
                                      </p:tavLst>
                                    </p:anim>
                                  </p:childTnLst>
                                </p:cTn>
                              </p:par>
                            </p:childTnLst>
                          </p:cTn>
                        </p:par>
                        <p:par>
                          <p:cTn id="51" fill="hold">
                            <p:stCondLst>
                              <p:cond delay="750"/>
                            </p:stCondLst>
                            <p:childTnLst>
                              <p:par>
                                <p:cTn id="52" presetID="12" presetClass="entr" presetSubtype="2" fill="hold" grpId="0" nodeType="afterEffect">
                                  <p:stCondLst>
                                    <p:cond delay="0"/>
                                  </p:stCondLst>
                                  <p:childTnLst>
                                    <p:set>
                                      <p:cBhvr>
                                        <p:cTn id="53" dur="1" fill="hold">
                                          <p:stCondLst>
                                            <p:cond delay="0"/>
                                          </p:stCondLst>
                                        </p:cTn>
                                        <p:tgtEl>
                                          <p:spTgt spid="81"/>
                                        </p:tgtEl>
                                        <p:attrNameLst>
                                          <p:attrName>style.visibility</p:attrName>
                                        </p:attrNameLst>
                                      </p:cBhvr>
                                      <p:to>
                                        <p:strVal val="visible"/>
                                      </p:to>
                                    </p:set>
                                    <p:anim calcmode="lin" valueType="num">
                                      <p:cBhvr additive="base">
                                        <p:cTn id="54" dur="500"/>
                                        <p:tgtEl>
                                          <p:spTgt spid="81"/>
                                        </p:tgtEl>
                                        <p:attrNameLst>
                                          <p:attrName>ppt_x</p:attrName>
                                        </p:attrNameLst>
                                      </p:cBhvr>
                                      <p:tavLst>
                                        <p:tav tm="0">
                                          <p:val>
                                            <p:strVal val="#ppt_x+#ppt_w*1.125000"/>
                                          </p:val>
                                        </p:tav>
                                        <p:tav tm="100000">
                                          <p:val>
                                            <p:strVal val="#ppt_x"/>
                                          </p:val>
                                        </p:tav>
                                      </p:tavLst>
                                    </p:anim>
                                    <p:animEffect transition="in" filter="wipe(left)">
                                      <p:cBhvr>
                                        <p:cTn id="55" dur="500"/>
                                        <p:tgtEl>
                                          <p:spTgt spid="81"/>
                                        </p:tgtEl>
                                      </p:cBhvr>
                                    </p:animEffect>
                                  </p:childTnLst>
                                </p:cTn>
                              </p:par>
                            </p:childTnLst>
                          </p:cTn>
                        </p:par>
                        <p:par>
                          <p:cTn id="56" fill="hold">
                            <p:stCondLst>
                              <p:cond delay="1250"/>
                            </p:stCondLst>
                            <p:childTnLst>
                              <p:par>
                                <p:cTn id="57" presetID="10" presetClass="entr" presetSubtype="0" fill="hold" nodeType="after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500"/>
                                        <p:tgtEl>
                                          <p:spTgt spid="7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500"/>
                                        <p:tgtEl>
                                          <p:spTgt spid="7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xit" presetSubtype="0" fill="hold" nodeType="clickEffect">
                                  <p:stCondLst>
                                    <p:cond delay="0"/>
                                  </p:stCondLst>
                                  <p:childTnLst>
                                    <p:animEffect transition="out" filter="fade">
                                      <p:cBhvr>
                                        <p:cTn id="69" dur="500"/>
                                        <p:tgtEl>
                                          <p:spTgt spid="79"/>
                                        </p:tgtEl>
                                      </p:cBhvr>
                                    </p:animEffect>
                                    <p:set>
                                      <p:cBhvr>
                                        <p:cTn id="70" dur="1" fill="hold">
                                          <p:stCondLst>
                                            <p:cond delay="499"/>
                                          </p:stCondLst>
                                        </p:cTn>
                                        <p:tgtEl>
                                          <p:spTgt spid="79"/>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2"/>
                                        </p:tgtEl>
                                      </p:cBhvr>
                                    </p:animEffect>
                                    <p:set>
                                      <p:cBhvr>
                                        <p:cTn id="73" dur="1" fill="hold">
                                          <p:stCondLst>
                                            <p:cond delay="499"/>
                                          </p:stCondLst>
                                        </p:cTn>
                                        <p:tgtEl>
                                          <p:spTgt spid="2"/>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78"/>
                                        </p:tgtEl>
                                      </p:cBhvr>
                                    </p:animEffect>
                                    <p:set>
                                      <p:cBhvr>
                                        <p:cTn id="76" dur="1" fill="hold">
                                          <p:stCondLst>
                                            <p:cond delay="499"/>
                                          </p:stCondLst>
                                        </p:cTn>
                                        <p:tgtEl>
                                          <p:spTgt spid="78"/>
                                        </p:tgtEl>
                                        <p:attrNameLst>
                                          <p:attrName>style.visibility</p:attrName>
                                        </p:attrNameLst>
                                      </p:cBhvr>
                                      <p:to>
                                        <p:strVal val="hidden"/>
                                      </p:to>
                                    </p:set>
                                  </p:childTnLst>
                                </p:cTn>
                              </p:par>
                              <p:par>
                                <p:cTn id="77" presetID="10"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fade">
                                      <p:cBhvr>
                                        <p:cTn id="79" dur="500"/>
                                        <p:tgtEl>
                                          <p:spTgt spid="67"/>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67"/>
                                        </p:tgtEl>
                                      </p:cBhvr>
                                    </p:animEffect>
                                    <p:set>
                                      <p:cBhvr>
                                        <p:cTn id="88" dur="1" fill="hold">
                                          <p:stCondLst>
                                            <p:cond delay="499"/>
                                          </p:stCondLst>
                                        </p:cTn>
                                        <p:tgtEl>
                                          <p:spTgt spid="67"/>
                                        </p:tgtEl>
                                        <p:attrNameLst>
                                          <p:attrName>style.visibility</p:attrName>
                                        </p:attrNameLst>
                                      </p:cBhvr>
                                      <p:to>
                                        <p:strVal val="hidden"/>
                                      </p:to>
                                    </p:set>
                                  </p:childTnLst>
                                </p:cTn>
                              </p:par>
                              <p:par>
                                <p:cTn id="89" presetID="10" presetClass="exit" presetSubtype="0" fill="hold" nodeType="withEffect">
                                  <p:stCondLst>
                                    <p:cond delay="0"/>
                                  </p:stCondLst>
                                  <p:childTnLst>
                                    <p:animEffect transition="out" filter="fade">
                                      <p:cBhvr>
                                        <p:cTn id="90" dur="500"/>
                                        <p:tgtEl>
                                          <p:spTgt spid="8"/>
                                        </p:tgtEl>
                                      </p:cBhvr>
                                    </p:animEffect>
                                    <p:set>
                                      <p:cBhvr>
                                        <p:cTn id="91" dur="1" fill="hold">
                                          <p:stCondLst>
                                            <p:cond delay="499"/>
                                          </p:stCondLst>
                                        </p:cTn>
                                        <p:tgtEl>
                                          <p:spTgt spid="8"/>
                                        </p:tgtEl>
                                        <p:attrNameLst>
                                          <p:attrName>style.visibility</p:attrName>
                                        </p:attrNameLst>
                                      </p:cBhvr>
                                      <p:to>
                                        <p:strVal val="hidden"/>
                                      </p:to>
                                    </p:set>
                                  </p:childTnLst>
                                </p:cTn>
                              </p:par>
                              <p:par>
                                <p:cTn id="92" presetID="10" presetClass="entr" presetSubtype="0" fill="hold" grpId="0" nodeType="withEffect">
                                  <p:stCondLst>
                                    <p:cond delay="250"/>
                                  </p:stCondLst>
                                  <p:childTnLst>
                                    <p:set>
                                      <p:cBhvr>
                                        <p:cTn id="93" dur="1" fill="hold">
                                          <p:stCondLst>
                                            <p:cond delay="0"/>
                                          </p:stCondLst>
                                        </p:cTn>
                                        <p:tgtEl>
                                          <p:spTgt spid="74"/>
                                        </p:tgtEl>
                                        <p:attrNameLst>
                                          <p:attrName>style.visibility</p:attrName>
                                        </p:attrNameLst>
                                      </p:cBhvr>
                                      <p:to>
                                        <p:strVal val="visible"/>
                                      </p:to>
                                    </p:set>
                                    <p:animEffect transition="in" filter="fade">
                                      <p:cBhvr>
                                        <p:cTn id="94" dur="500"/>
                                        <p:tgtEl>
                                          <p:spTgt spid="74"/>
                                        </p:tgtEl>
                                      </p:cBhvr>
                                    </p:animEffect>
                                  </p:childTnLst>
                                </p:cTn>
                              </p:par>
                            </p:childTnLst>
                          </p:cTn>
                        </p:par>
                        <p:par>
                          <p:cTn id="95" fill="hold">
                            <p:stCondLst>
                              <p:cond delay="750"/>
                            </p:stCondLst>
                            <p:childTnLst>
                              <p:par>
                                <p:cTn id="96" presetID="10" presetClass="entr" presetSubtype="0" fill="hold" nodeType="afterEffect">
                                  <p:stCondLst>
                                    <p:cond delay="0"/>
                                  </p:stCondLst>
                                  <p:childTnLst>
                                    <p:set>
                                      <p:cBhvr>
                                        <p:cTn id="97" dur="1" fill="hold">
                                          <p:stCondLst>
                                            <p:cond delay="0"/>
                                          </p:stCondLst>
                                        </p:cTn>
                                        <p:tgtEl>
                                          <p:spTgt spid="9"/>
                                        </p:tgtEl>
                                        <p:attrNameLst>
                                          <p:attrName>style.visibility</p:attrName>
                                        </p:attrNameLst>
                                      </p:cBhvr>
                                      <p:to>
                                        <p:strVal val="visible"/>
                                      </p:to>
                                    </p:set>
                                    <p:animEffect transition="in" filter="fade">
                                      <p:cBhvr>
                                        <p:cTn id="9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0" grpId="0" animBg="1"/>
      <p:bldP spid="3" grpId="0" animBg="1"/>
      <p:bldP spid="51" grpId="0"/>
      <p:bldP spid="52" grpId="0"/>
      <p:bldP spid="78" grpId="0"/>
      <p:bldP spid="78" grpId="1"/>
      <p:bldP spid="67" grpId="0"/>
      <p:bldP spid="67" grpId="1"/>
      <p:bldP spid="74" grpId="0"/>
      <p:bldP spid="70" grpId="0"/>
      <p:bldP spid="2" grpId="0" animBg="1"/>
      <p:bldP spid="2" grpId="1"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6" name="Group 55"/>
          <p:cNvGrpSpPr/>
          <p:nvPr/>
        </p:nvGrpSpPr>
        <p:grpSpPr>
          <a:xfrm>
            <a:off x="-7702728" y="2517104"/>
            <a:ext cx="13426925" cy="3135770"/>
            <a:chOff x="-7857185" y="2567080"/>
            <a:chExt cx="13696163" cy="3198649"/>
          </a:xfrm>
        </p:grpSpPr>
        <p:cxnSp>
          <p:nvCxnSpPr>
            <p:cNvPr id="57" name="Straight Arrow Connector 56"/>
            <p:cNvCxnSpPr/>
            <p:nvPr/>
          </p:nvCxnSpPr>
          <p:spPr>
            <a:xfrm>
              <a:off x="2291958" y="3772650"/>
              <a:ext cx="930593"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3199009" y="2567080"/>
              <a:ext cx="2639969" cy="2186785"/>
              <a:chOff x="11016406" y="2567080"/>
              <a:chExt cx="2639969" cy="2186785"/>
            </a:xfrm>
          </p:grpSpPr>
          <p:pic>
            <p:nvPicPr>
              <p:cNvPr id="70" name="Picture 69"/>
              <p:cNvPicPr>
                <a:picLocks noChangeAspect="1"/>
              </p:cNvPicPr>
              <p:nvPr/>
            </p:nvPicPr>
            <p:blipFill>
              <a:blip r:embed="rId3"/>
              <a:stretch>
                <a:fillRect/>
              </a:stretch>
            </p:blipFill>
            <p:spPr>
              <a:xfrm>
                <a:off x="11016406" y="2567080"/>
                <a:ext cx="2639969" cy="2186785"/>
              </a:xfrm>
              <a:prstGeom prst="rect">
                <a:avLst/>
              </a:prstGeom>
            </p:spPr>
          </p:pic>
          <p:sp>
            <p:nvSpPr>
              <p:cNvPr id="71" name="TextBox 70"/>
              <p:cNvSpPr txBox="1"/>
              <p:nvPr/>
            </p:nvSpPr>
            <p:spPr>
              <a:xfrm>
                <a:off x="12070654" y="3548470"/>
                <a:ext cx="1537350" cy="794120"/>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Data</a:t>
                </a:r>
                <a:br>
                  <a:rPr lang="en-US" sz="1765" dirty="0">
                    <a:solidFill>
                      <a:srgbClr val="515151"/>
                    </a:solidFill>
                    <a:latin typeface="Segoe UI Semibold" panose="020B0702040204020203" pitchFamily="34" charset="0"/>
                    <a:cs typeface="Segoe UI Semibold" panose="020B0702040204020203" pitchFamily="34" charset="0"/>
                  </a:rPr>
                </a:br>
                <a:r>
                  <a:rPr lang="en-US" sz="1765" dirty="0">
                    <a:solidFill>
                      <a:srgbClr val="515151"/>
                    </a:solidFill>
                    <a:latin typeface="Segoe UI Semibold" panose="020B0702040204020203" pitchFamily="34" charset="0"/>
                    <a:cs typeface="Segoe UI Semibold" panose="020B0702040204020203" pitchFamily="34" charset="0"/>
                  </a:rPr>
                  <a:t>Warehouse</a:t>
                </a:r>
              </a:p>
            </p:txBody>
          </p:sp>
        </p:grpSp>
        <p:sp>
          <p:nvSpPr>
            <p:cNvPr id="59" name="Rectangle 58"/>
            <p:cNvSpPr/>
            <p:nvPr/>
          </p:nvSpPr>
          <p:spPr bwMode="auto">
            <a:xfrm>
              <a:off x="0" y="2744636"/>
              <a:ext cx="466293" cy="1498700"/>
            </a:xfrm>
            <a:prstGeom prst="rect">
              <a:avLst/>
            </a:prstGeom>
            <a:solidFill>
              <a:srgbClr val="DFDFD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0" name="Group 59"/>
            <p:cNvGrpSpPr/>
            <p:nvPr/>
          </p:nvGrpSpPr>
          <p:grpSpPr>
            <a:xfrm>
              <a:off x="-7857185" y="2744636"/>
              <a:ext cx="9819320" cy="3021093"/>
              <a:chOff x="120407" y="2744636"/>
              <a:chExt cx="9819320" cy="3021093"/>
            </a:xfrm>
          </p:grpSpPr>
          <p:cxnSp>
            <p:nvCxnSpPr>
              <p:cNvPr id="61" name="Straight Arrow Connector 60"/>
              <p:cNvCxnSpPr/>
              <p:nvPr/>
            </p:nvCxnSpPr>
            <p:spPr>
              <a:xfrm>
                <a:off x="7393340" y="3772650"/>
                <a:ext cx="882297"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2912780" y="3775260"/>
                <a:ext cx="2421626" cy="0"/>
              </a:xfrm>
              <a:prstGeom prst="straightConnector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5567026" y="2999474"/>
                <a:ext cx="1553633" cy="1546350"/>
              </a:xfrm>
              <a:prstGeom prst="rect">
                <a:avLst/>
              </a:prstGeom>
            </p:spPr>
          </p:pic>
          <p:sp>
            <p:nvSpPr>
              <p:cNvPr id="65" name="TextBox 64"/>
              <p:cNvSpPr txBox="1"/>
              <p:nvPr/>
            </p:nvSpPr>
            <p:spPr>
              <a:xfrm>
                <a:off x="5357913" y="4600488"/>
                <a:ext cx="1946174" cy="627864"/>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App Service</a:t>
                </a:r>
              </a:p>
            </p:txBody>
          </p:sp>
          <p:grpSp>
            <p:nvGrpSpPr>
              <p:cNvPr id="66" name="Group 65"/>
              <p:cNvGrpSpPr/>
              <p:nvPr/>
            </p:nvGrpSpPr>
            <p:grpSpPr>
              <a:xfrm>
                <a:off x="8593091" y="2820983"/>
                <a:ext cx="1346636" cy="1822524"/>
                <a:chOff x="9671551" y="2251943"/>
                <a:chExt cx="1652086" cy="2235919"/>
              </a:xfrm>
            </p:grpSpPr>
            <p:pic>
              <p:nvPicPr>
                <p:cNvPr id="68" name="Picture 67"/>
                <p:cNvPicPr>
                  <a:picLocks noChangeAspect="1"/>
                </p:cNvPicPr>
                <p:nvPr/>
              </p:nvPicPr>
              <p:blipFill>
                <a:blip r:embed="rId5"/>
                <a:stretch>
                  <a:fillRect/>
                </a:stretch>
              </p:blipFill>
              <p:spPr>
                <a:xfrm>
                  <a:off x="9671551" y="2251943"/>
                  <a:ext cx="1652086" cy="2235919"/>
                </a:xfrm>
                <a:prstGeom prst="rect">
                  <a:avLst/>
                </a:prstGeom>
              </p:spPr>
            </p:pic>
            <p:sp>
              <p:nvSpPr>
                <p:cNvPr id="69" name="TextBox 68"/>
                <p:cNvSpPr txBox="1"/>
                <p:nvPr/>
              </p:nvSpPr>
              <p:spPr>
                <a:xfrm>
                  <a:off x="9792174" y="3328590"/>
                  <a:ext cx="1410842" cy="66833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bold" panose="020B0702040204020203" pitchFamily="34" charset="0"/>
                      <a:cs typeface="Segoe UI Semibold" panose="020B0702040204020203" pitchFamily="34" charset="0"/>
                    </a:rPr>
                    <a:t>SQL DB</a:t>
                  </a:r>
                </a:p>
              </p:txBody>
            </p:sp>
          </p:grpSp>
          <p:pic>
            <p:nvPicPr>
              <p:cNvPr id="67" name="Picture 66"/>
              <p:cNvPicPr>
                <a:picLocks noChangeAspect="1"/>
              </p:cNvPicPr>
              <p:nvPr/>
            </p:nvPicPr>
            <p:blipFill>
              <a:blip r:embed="rId6"/>
              <a:stretch>
                <a:fillRect/>
              </a:stretch>
            </p:blipFill>
            <p:spPr>
              <a:xfrm>
                <a:off x="120407" y="2744636"/>
                <a:ext cx="3836719" cy="3021093"/>
              </a:xfrm>
              <a:prstGeom prst="rect">
                <a:avLst/>
              </a:prstGeom>
            </p:spPr>
          </p:pic>
        </p:grpSp>
      </p:grpSp>
      <p:cxnSp>
        <p:nvCxnSpPr>
          <p:cNvPr id="72" name="Elbow Connector 71"/>
          <p:cNvCxnSpPr/>
          <p:nvPr/>
        </p:nvCxnSpPr>
        <p:spPr>
          <a:xfrm rot="10800000">
            <a:off x="4925891" y="4801190"/>
            <a:ext cx="5029862" cy="536645"/>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74" name="Group 73"/>
          <p:cNvGrpSpPr/>
          <p:nvPr/>
        </p:nvGrpSpPr>
        <p:grpSpPr>
          <a:xfrm>
            <a:off x="9473834" y="4801190"/>
            <a:ext cx="2300114" cy="1630759"/>
            <a:chOff x="9998164" y="3988091"/>
            <a:chExt cx="2346236" cy="1663459"/>
          </a:xfrm>
        </p:grpSpPr>
        <p:sp>
          <p:nvSpPr>
            <p:cNvPr id="75" name="TextBox 74"/>
            <p:cNvSpPr txBox="1"/>
            <p:nvPr/>
          </p:nvSpPr>
          <p:spPr>
            <a:xfrm>
              <a:off x="9998164" y="5134485"/>
              <a:ext cx="2346236" cy="51706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solidFill>
                    <a:srgbClr val="515151"/>
                  </a:solidFill>
                  <a:latin typeface="Segoe UI Semilight" panose="020B0402040204020203" pitchFamily="34" charset="0"/>
                  <a:cs typeface="Segoe UI Semilight" panose="020B0402040204020203" pitchFamily="34" charset="0"/>
                </a:rPr>
                <a:t>Machine Learning</a:t>
              </a:r>
            </a:p>
          </p:txBody>
        </p:sp>
        <p:grpSp>
          <p:nvGrpSpPr>
            <p:cNvPr id="77" name="Group 76"/>
            <p:cNvGrpSpPr/>
            <p:nvPr/>
          </p:nvGrpSpPr>
          <p:grpSpPr>
            <a:xfrm>
              <a:off x="10606907" y="3988091"/>
              <a:ext cx="1165754" cy="1165752"/>
              <a:chOff x="10606907" y="3988091"/>
              <a:chExt cx="1165754" cy="1165752"/>
            </a:xfrm>
          </p:grpSpPr>
          <p:sp>
            <p:nvSpPr>
              <p:cNvPr id="78" name="Oval 77"/>
              <p:cNvSpPr/>
              <p:nvPr/>
            </p:nvSpPr>
            <p:spPr bwMode="auto">
              <a:xfrm>
                <a:off x="10606907" y="3988091"/>
                <a:ext cx="1165754" cy="11657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56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9" name="Picture 78"/>
              <p:cNvPicPr>
                <a:picLocks noChangeAspect="1"/>
              </p:cNvPicPr>
              <p:nvPr/>
            </p:nvPicPr>
            <p:blipFill>
              <a:blip r:embed="rId7"/>
              <a:stretch>
                <a:fillRect/>
              </a:stretch>
            </p:blipFill>
            <p:spPr>
              <a:xfrm>
                <a:off x="10947529" y="4309643"/>
                <a:ext cx="484510" cy="503292"/>
              </a:xfrm>
              <a:prstGeom prst="rect">
                <a:avLst/>
              </a:prstGeom>
            </p:spPr>
          </p:pic>
        </p:grpSp>
      </p:grpSp>
      <p:sp>
        <p:nvSpPr>
          <p:cNvPr id="80" name="TextBox 79"/>
          <p:cNvSpPr txBox="1"/>
          <p:nvPr/>
        </p:nvSpPr>
        <p:spPr>
          <a:xfrm>
            <a:off x="6763981" y="5443547"/>
            <a:ext cx="2559771" cy="615522"/>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515151"/>
                </a:solidFill>
                <a:latin typeface="Segoe UI Semilight" panose="020B0402040204020203" pitchFamily="34" charset="0"/>
                <a:cs typeface="Segoe UI Semilight" panose="020B0402040204020203" pitchFamily="34" charset="0"/>
              </a:rPr>
              <a:t>Intelligent Action</a:t>
            </a:r>
          </a:p>
        </p:txBody>
      </p:sp>
      <p:grpSp>
        <p:nvGrpSpPr>
          <p:cNvPr id="2" name="Group 1"/>
          <p:cNvGrpSpPr/>
          <p:nvPr/>
        </p:nvGrpSpPr>
        <p:grpSpPr>
          <a:xfrm>
            <a:off x="457127" y="335754"/>
            <a:ext cx="4463250" cy="2157583"/>
            <a:chOff x="466293" y="341990"/>
            <a:chExt cx="4552747" cy="2200847"/>
          </a:xfrm>
        </p:grpSpPr>
        <p:grpSp>
          <p:nvGrpSpPr>
            <p:cNvPr id="25" name="Group 24"/>
            <p:cNvGrpSpPr/>
            <p:nvPr/>
          </p:nvGrpSpPr>
          <p:grpSpPr>
            <a:xfrm>
              <a:off x="466293" y="341990"/>
              <a:ext cx="1684212" cy="1684212"/>
              <a:chOff x="5669190" y="341990"/>
              <a:chExt cx="1684212" cy="1684212"/>
            </a:xfrm>
          </p:grpSpPr>
          <p:sp>
            <p:nvSpPr>
              <p:cNvPr id="26" name="Oval 25"/>
              <p:cNvSpPr/>
              <p:nvPr/>
            </p:nvSpPr>
            <p:spPr bwMode="auto">
              <a:xfrm>
                <a:off x="5669190" y="341990"/>
                <a:ext cx="1684212" cy="16842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p:cNvPicPr>
                <a:picLocks noChangeAspect="1"/>
              </p:cNvPicPr>
              <p:nvPr/>
            </p:nvPicPr>
            <p:blipFill>
              <a:blip r:embed="rId8"/>
              <a:stretch>
                <a:fillRect/>
              </a:stretch>
            </p:blipFill>
            <p:spPr>
              <a:xfrm>
                <a:off x="5968006" y="777617"/>
                <a:ext cx="1152653" cy="849513"/>
              </a:xfrm>
              <a:prstGeom prst="rect">
                <a:avLst/>
              </a:prstGeom>
            </p:spPr>
          </p:pic>
        </p:grpSp>
        <p:sp>
          <p:nvSpPr>
            <p:cNvPr id="28" name="TextBox 27"/>
            <p:cNvSpPr txBox="1"/>
            <p:nvPr/>
          </p:nvSpPr>
          <p:spPr>
            <a:xfrm>
              <a:off x="719776" y="1998072"/>
              <a:ext cx="1177245" cy="544765"/>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765" dirty="0">
                  <a:solidFill>
                    <a:srgbClr val="515151"/>
                  </a:solidFill>
                  <a:latin typeface="Segoe UI Semilight" panose="020B0402040204020203" pitchFamily="34" charset="0"/>
                  <a:cs typeface="Segoe UI Semilight" panose="020B0402040204020203" pitchFamily="34" charset="0"/>
                </a:rPr>
                <a:t>Hadoop</a:t>
              </a:r>
            </a:p>
          </p:txBody>
        </p:sp>
        <p:cxnSp>
          <p:nvCxnSpPr>
            <p:cNvPr id="29" name="Elbow Connector 28"/>
            <p:cNvCxnSpPr/>
            <p:nvPr/>
          </p:nvCxnSpPr>
          <p:spPr>
            <a:xfrm>
              <a:off x="2383087" y="1202374"/>
              <a:ext cx="2635953" cy="1130680"/>
            </a:xfrm>
            <a:prstGeom prst="bentConnector3">
              <a:avLst>
                <a:gd name="adj1" fmla="val 99971"/>
              </a:avLst>
            </a:prstGeom>
            <a:ln w="25400">
              <a:solidFill>
                <a:srgbClr val="878787"/>
              </a:solidFill>
              <a:headEnd type="ova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6458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37500" decel="62500" fill="hold" nodeType="withEffect">
                                  <p:stCondLst>
                                    <p:cond delay="0"/>
                                  </p:stCondLst>
                                  <p:childTnLst>
                                    <p:animScale>
                                      <p:cBhvr>
                                        <p:cTn id="6" dur="1200" fill="hold"/>
                                        <p:tgtEl>
                                          <p:spTgt spid="2"/>
                                        </p:tgtEl>
                                      </p:cBhvr>
                                      <p:by x="84000" y="84000"/>
                                    </p:animScale>
                                  </p:childTnLst>
                                </p:cTn>
                              </p:par>
                              <p:par>
                                <p:cTn id="7" presetID="63" presetClass="path" presetSubtype="0" accel="37500" decel="62500" fill="hold" nodeType="withEffect">
                                  <p:stCondLst>
                                    <p:cond delay="0"/>
                                  </p:stCondLst>
                                  <p:childTnLst>
                                    <p:animMotion origin="layout" path="M 3.02783E-6 -2.61462E-6 L 0.5194 0.01498 " pathEditMode="relative" rAng="0" ptsTypes="AA">
                                      <p:cBhvr>
                                        <p:cTn id="8" dur="1200" fill="hold"/>
                                        <p:tgtEl>
                                          <p:spTgt spid="2"/>
                                        </p:tgtEl>
                                        <p:attrNameLst>
                                          <p:attrName>ppt_x</p:attrName>
                                          <p:attrName>ppt_y</p:attrName>
                                        </p:attrNameLst>
                                      </p:cBhvr>
                                      <p:rCtr x="25964" y="749"/>
                                    </p:animMotion>
                                  </p:childTnLst>
                                </p:cTn>
                              </p:par>
                              <p:par>
                                <p:cTn id="9" presetID="6" presetClass="emph" presetSubtype="0" accel="37500" decel="62500" fill="hold" nodeType="withEffect">
                                  <p:stCondLst>
                                    <p:cond delay="0"/>
                                  </p:stCondLst>
                                  <p:childTnLst>
                                    <p:animScale>
                                      <p:cBhvr>
                                        <p:cTn id="10" dur="1200" fill="hold"/>
                                        <p:tgtEl>
                                          <p:spTgt spid="56"/>
                                        </p:tgtEl>
                                      </p:cBhvr>
                                      <p:by x="84000" y="84000"/>
                                    </p:animScale>
                                  </p:childTnLst>
                                </p:cTn>
                              </p:par>
                              <p:par>
                                <p:cTn id="11" presetID="63" presetClass="path" presetSubtype="0" accel="37500" decel="62500" fill="hold" nodeType="withEffect">
                                  <p:stCondLst>
                                    <p:cond delay="0"/>
                                  </p:stCondLst>
                                  <p:childTnLst>
                                    <p:animMotion origin="layout" path="M -3.06868E-6 -1.52065E-6 L 0.56791 -0.02565 " pathEditMode="relative" rAng="0" ptsTypes="AA">
                                      <p:cBhvr>
                                        <p:cTn id="12" dur="1200" fill="hold"/>
                                        <p:tgtEl>
                                          <p:spTgt spid="56"/>
                                        </p:tgtEl>
                                        <p:attrNameLst>
                                          <p:attrName>ppt_x</p:attrName>
                                          <p:attrName>ppt_y</p:attrName>
                                        </p:attrNameLst>
                                      </p:cBhvr>
                                      <p:rCtr x="28389" y="-1294"/>
                                    </p:animMotion>
                                  </p:childTnLst>
                                </p:cTn>
                              </p:par>
                            </p:childTnLst>
                          </p:cTn>
                        </p:par>
                        <p:par>
                          <p:cTn id="13" fill="hold">
                            <p:stCondLst>
                              <p:cond delay="1200"/>
                            </p:stCondLst>
                            <p:childTnLst>
                              <p:par>
                                <p:cTn id="14" presetID="10" presetClass="entr" presetSubtype="0"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childTnLst>
                          </p:cTn>
                        </p:par>
                        <p:par>
                          <p:cTn id="17" fill="hold">
                            <p:stCondLst>
                              <p:cond delay="1700"/>
                            </p:stCondLst>
                            <p:childTnLst>
                              <p:par>
                                <p:cTn id="18" presetID="16" presetClass="entr" presetSubtype="37"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barn(outVertical)">
                                      <p:cBhvr>
                                        <p:cTn id="20" dur="500"/>
                                        <p:tgtEl>
                                          <p:spTgt spid="72"/>
                                        </p:tgtEl>
                                      </p:cBhvr>
                                    </p:animEffect>
                                  </p:childTnLst>
                                </p:cTn>
                              </p:par>
                            </p:childTnLst>
                          </p:cTn>
                        </p:par>
                        <p:par>
                          <p:cTn id="21" fill="hold">
                            <p:stCondLst>
                              <p:cond delay="2200"/>
                            </p:stCondLst>
                            <p:childTnLst>
                              <p:par>
                                <p:cTn id="22" presetID="10"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animEffect transition="in" filter="fade">
                                      <p:cBhvr>
                                        <p:cTn id="2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idx="4294967295"/>
          </p:nvPr>
        </p:nvSpPr>
        <p:spPr>
          <a:xfrm>
            <a:off x="1" y="218368"/>
            <a:ext cx="11029450" cy="810829"/>
          </a:xfrm>
          <a:prstGeom prst="rect">
            <a:avLst/>
          </a:prstGeom>
        </p:spPr>
        <p:txBody>
          <a:bodyPr anchor="t"/>
          <a:lstStyle/>
          <a:p>
            <a:r>
              <a:rPr lang="en-US" sz="4799" dirty="0"/>
              <a:t>Activate your MSDN Benefits…</a:t>
            </a:r>
          </a:p>
        </p:txBody>
      </p:sp>
      <p:sp>
        <p:nvSpPr>
          <p:cNvPr id="3" name="Rectangle 2"/>
          <p:cNvSpPr/>
          <p:nvPr/>
        </p:nvSpPr>
        <p:spPr>
          <a:xfrm>
            <a:off x="2452" y="5404583"/>
            <a:ext cx="12187097" cy="1452039"/>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99" kern="0" dirty="0">
              <a:solidFill>
                <a:schemeClr val="tx1"/>
              </a:solidFill>
            </a:endParaRPr>
          </a:p>
        </p:txBody>
      </p:sp>
      <p:grpSp>
        <p:nvGrpSpPr>
          <p:cNvPr id="12" name="Group 11"/>
          <p:cNvGrpSpPr/>
          <p:nvPr/>
        </p:nvGrpSpPr>
        <p:grpSpPr>
          <a:xfrm>
            <a:off x="10137797" y="5570639"/>
            <a:ext cx="1446230" cy="1119972"/>
            <a:chOff x="2951543" y="5571503"/>
            <a:chExt cx="1446812" cy="1120424"/>
          </a:xfrm>
        </p:grpSpPr>
        <p:sp>
          <p:nvSpPr>
            <p:cNvPr id="10" name="TextBox 9"/>
            <p:cNvSpPr txBox="1"/>
            <p:nvPr/>
          </p:nvSpPr>
          <p:spPr>
            <a:xfrm>
              <a:off x="2951543" y="5571503"/>
              <a:ext cx="856526" cy="845836"/>
            </a:xfrm>
            <a:prstGeom prst="rect">
              <a:avLst/>
            </a:prstGeom>
            <a:noFill/>
          </p:spPr>
          <p:txBody>
            <a:bodyPr wrap="square" rtlCol="0">
              <a:spAutoFit/>
            </a:bodyPr>
            <a:lstStyle/>
            <a:p>
              <a:pPr algn="ctr" defTabSz="896386"/>
              <a:r>
                <a:rPr lang="en-US" sz="4799" kern="0" dirty="0">
                  <a:solidFill>
                    <a:sysClr val="windowText" lastClr="000000"/>
                  </a:solidFill>
                </a:rPr>
                <a:t>89</a:t>
              </a:r>
            </a:p>
          </p:txBody>
        </p:sp>
        <p:sp>
          <p:nvSpPr>
            <p:cNvPr id="11" name="TextBox 10"/>
            <p:cNvSpPr txBox="1"/>
            <p:nvPr/>
          </p:nvSpPr>
          <p:spPr>
            <a:xfrm>
              <a:off x="2951543" y="6230204"/>
              <a:ext cx="1446812" cy="461723"/>
            </a:xfrm>
            <a:prstGeom prst="rect">
              <a:avLst/>
            </a:prstGeom>
            <a:noFill/>
          </p:spPr>
          <p:txBody>
            <a:bodyPr wrap="none" rtlCol="0">
              <a:spAutoFit/>
            </a:bodyPr>
            <a:lstStyle/>
            <a:p>
              <a:pPr defTabSz="896386"/>
              <a:r>
                <a:rPr lang="en-US" sz="2399" kern="0" dirty="0">
                  <a:solidFill>
                    <a:sysClr val="windowText" lastClr="000000"/>
                  </a:solidFill>
                </a:rPr>
                <a:t>Countries</a:t>
              </a:r>
            </a:p>
          </p:txBody>
        </p:sp>
      </p:grpSp>
      <p:grpSp>
        <p:nvGrpSpPr>
          <p:cNvPr id="15" name="Group 14"/>
          <p:cNvGrpSpPr/>
          <p:nvPr/>
        </p:nvGrpSpPr>
        <p:grpSpPr>
          <a:xfrm>
            <a:off x="3544198" y="5570643"/>
            <a:ext cx="2204091" cy="1127281"/>
            <a:chOff x="2951542" y="5571503"/>
            <a:chExt cx="2204978" cy="1127735"/>
          </a:xfrm>
        </p:grpSpPr>
        <p:sp>
          <p:nvSpPr>
            <p:cNvPr id="13" name="TextBox 12"/>
            <p:cNvSpPr txBox="1"/>
            <p:nvPr/>
          </p:nvSpPr>
          <p:spPr>
            <a:xfrm>
              <a:off x="2951542" y="5571503"/>
              <a:ext cx="1828801" cy="845836"/>
            </a:xfrm>
            <a:prstGeom prst="rect">
              <a:avLst/>
            </a:prstGeom>
            <a:noFill/>
          </p:spPr>
          <p:txBody>
            <a:bodyPr wrap="square" rtlCol="0">
              <a:spAutoFit/>
            </a:bodyPr>
            <a:lstStyle/>
            <a:p>
              <a:pPr algn="ctr" defTabSz="896386"/>
              <a:r>
                <a:rPr lang="en-US" sz="4799" b="1" kern="0" dirty="0">
                  <a:solidFill>
                    <a:sysClr val="windowText" lastClr="000000"/>
                  </a:solidFill>
                </a:rPr>
                <a:t>33%</a:t>
              </a:r>
              <a:r>
                <a:rPr lang="en-US" sz="2399" b="1" kern="0" baseline="100000" dirty="0">
                  <a:solidFill>
                    <a:sysClr val="windowText" lastClr="000000"/>
                  </a:solidFill>
                </a:rPr>
                <a:t>off</a:t>
              </a:r>
              <a:endParaRPr lang="en-US" sz="4799" b="1" kern="0" baseline="100000" dirty="0">
                <a:solidFill>
                  <a:sysClr val="windowText" lastClr="000000"/>
                </a:solidFill>
              </a:endParaRPr>
            </a:p>
          </p:txBody>
        </p:sp>
        <p:sp>
          <p:nvSpPr>
            <p:cNvPr id="14" name="TextBox 13"/>
            <p:cNvSpPr txBox="1"/>
            <p:nvPr/>
          </p:nvSpPr>
          <p:spPr>
            <a:xfrm>
              <a:off x="3045971" y="6230205"/>
              <a:ext cx="2110549" cy="469033"/>
            </a:xfrm>
            <a:prstGeom prst="rect">
              <a:avLst/>
            </a:prstGeom>
            <a:noFill/>
          </p:spPr>
          <p:txBody>
            <a:bodyPr wrap="square" rtlCol="0">
              <a:spAutoFit/>
            </a:bodyPr>
            <a:lstStyle/>
            <a:p>
              <a:pPr defTabSz="896386"/>
              <a:r>
                <a:rPr lang="en-US" sz="2399" kern="0" dirty="0">
                  <a:solidFill>
                    <a:sysClr val="windowText" lastClr="000000"/>
                  </a:solidFill>
                </a:rPr>
                <a:t>Dev/Test VMs</a:t>
              </a:r>
            </a:p>
          </p:txBody>
        </p:sp>
      </p:grpSp>
      <p:grpSp>
        <p:nvGrpSpPr>
          <p:cNvPr id="16" name="Group 15"/>
          <p:cNvGrpSpPr/>
          <p:nvPr/>
        </p:nvGrpSpPr>
        <p:grpSpPr>
          <a:xfrm>
            <a:off x="6767769" y="5570643"/>
            <a:ext cx="2350547" cy="1127281"/>
            <a:chOff x="2951542" y="5571503"/>
            <a:chExt cx="2351492" cy="1127735"/>
          </a:xfrm>
        </p:grpSpPr>
        <p:sp>
          <p:nvSpPr>
            <p:cNvPr id="17" name="TextBox 16"/>
            <p:cNvSpPr txBox="1"/>
            <p:nvPr/>
          </p:nvSpPr>
          <p:spPr>
            <a:xfrm>
              <a:off x="2951542" y="5571503"/>
              <a:ext cx="1828801" cy="845836"/>
            </a:xfrm>
            <a:prstGeom prst="rect">
              <a:avLst/>
            </a:prstGeom>
            <a:noFill/>
          </p:spPr>
          <p:txBody>
            <a:bodyPr wrap="square" rtlCol="0">
              <a:spAutoFit/>
            </a:bodyPr>
            <a:lstStyle/>
            <a:p>
              <a:pPr algn="ctr" defTabSz="896386"/>
              <a:r>
                <a:rPr lang="en-US" sz="4799" b="1" kern="0" dirty="0">
                  <a:solidFill>
                    <a:sysClr val="windowText" lastClr="000000"/>
                  </a:solidFill>
                </a:rPr>
                <a:t>25%</a:t>
              </a:r>
              <a:r>
                <a:rPr lang="en-US" sz="2399" b="1" kern="0" baseline="100000" dirty="0">
                  <a:solidFill>
                    <a:sysClr val="windowText" lastClr="000000"/>
                  </a:solidFill>
                </a:rPr>
                <a:t>off</a:t>
              </a:r>
              <a:endParaRPr lang="en-US" sz="4799" b="1" kern="0" baseline="100000" dirty="0">
                <a:solidFill>
                  <a:sysClr val="windowText" lastClr="000000"/>
                </a:solidFill>
              </a:endParaRPr>
            </a:p>
          </p:txBody>
        </p:sp>
        <p:sp>
          <p:nvSpPr>
            <p:cNvPr id="18" name="TextBox 17"/>
            <p:cNvSpPr txBox="1"/>
            <p:nvPr/>
          </p:nvSpPr>
          <p:spPr>
            <a:xfrm>
              <a:off x="3045971" y="6230205"/>
              <a:ext cx="2257063" cy="469033"/>
            </a:xfrm>
            <a:prstGeom prst="rect">
              <a:avLst/>
            </a:prstGeom>
            <a:noFill/>
          </p:spPr>
          <p:txBody>
            <a:bodyPr wrap="square" rtlCol="0">
              <a:spAutoFit/>
            </a:bodyPr>
            <a:lstStyle/>
            <a:p>
              <a:pPr defTabSz="896386"/>
              <a:r>
                <a:rPr lang="en-US" sz="2399" kern="0" dirty="0">
                  <a:solidFill>
                    <a:sysClr val="windowText" lastClr="000000"/>
                  </a:solidFill>
                </a:rPr>
                <a:t>Other Dev/Test</a:t>
              </a:r>
            </a:p>
          </p:txBody>
        </p:sp>
      </p:grpSp>
      <p:cxnSp>
        <p:nvCxnSpPr>
          <p:cNvPr id="20" name="Straight Connector 19"/>
          <p:cNvCxnSpPr/>
          <p:nvPr/>
        </p:nvCxnSpPr>
        <p:spPr>
          <a:xfrm flipV="1">
            <a:off x="3751140" y="1817874"/>
            <a:ext cx="0" cy="267267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8427360" y="1817873"/>
            <a:ext cx="0" cy="267267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528887" y="2009119"/>
            <a:ext cx="2814804" cy="1832634"/>
            <a:chOff x="76155" y="1945466"/>
            <a:chExt cx="3244200" cy="2041717"/>
          </a:xfrm>
        </p:grpSpPr>
        <p:pic>
          <p:nvPicPr>
            <p:cNvPr id="2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61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2238955" y="2997169"/>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1157555" y="1945466"/>
              <a:ext cx="1081400" cy="990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 name="Rectangle 29"/>
          <p:cNvSpPr/>
          <p:nvPr/>
        </p:nvSpPr>
        <p:spPr>
          <a:xfrm>
            <a:off x="303068" y="4687886"/>
            <a:ext cx="3098925" cy="461537"/>
          </a:xfrm>
          <a:prstGeom prst="rect">
            <a:avLst/>
          </a:prstGeom>
        </p:spPr>
        <p:txBody>
          <a:bodyPr wrap="none">
            <a:spAutoFit/>
          </a:bodyPr>
          <a:lstStyle/>
          <a:p>
            <a:pPr defTabSz="896386"/>
            <a:r>
              <a:rPr lang="en-US" sz="2399" b="1" i="1" kern="0" dirty="0">
                <a:solidFill>
                  <a:sysClr val="windowText" lastClr="000000"/>
                </a:solidFill>
              </a:rPr>
              <a:t>3</a:t>
            </a:r>
            <a:r>
              <a:rPr lang="en-US" sz="2399" kern="0" dirty="0">
                <a:solidFill>
                  <a:sysClr val="windowText" lastClr="000000"/>
                </a:solidFill>
              </a:rPr>
              <a:t> VMs for </a:t>
            </a:r>
            <a:r>
              <a:rPr lang="en-US" sz="2399" b="1" i="1" kern="0" dirty="0">
                <a:solidFill>
                  <a:sysClr val="windowText" lastClr="000000"/>
                </a:solidFill>
              </a:rPr>
              <a:t>16 </a:t>
            </a:r>
            <a:r>
              <a:rPr lang="en-US" sz="2399" kern="0" dirty="0">
                <a:solidFill>
                  <a:sysClr val="windowText" lastClr="000000"/>
                </a:solidFill>
              </a:rPr>
              <a:t>hrs a day</a:t>
            </a:r>
          </a:p>
        </p:txBody>
      </p:sp>
      <p:sp>
        <p:nvSpPr>
          <p:cNvPr id="31" name="Rectangle 30"/>
          <p:cNvSpPr/>
          <p:nvPr/>
        </p:nvSpPr>
        <p:spPr>
          <a:xfrm>
            <a:off x="4028347" y="4687886"/>
            <a:ext cx="3959738" cy="461537"/>
          </a:xfrm>
          <a:prstGeom prst="rect">
            <a:avLst/>
          </a:prstGeom>
        </p:spPr>
        <p:txBody>
          <a:bodyPr wrap="none">
            <a:spAutoFit/>
          </a:bodyPr>
          <a:lstStyle/>
          <a:p>
            <a:pPr defTabSz="896386"/>
            <a:r>
              <a:rPr lang="en-US" sz="2399" b="1" i="1" kern="0" dirty="0">
                <a:solidFill>
                  <a:sysClr val="windowText" lastClr="000000"/>
                </a:solidFill>
              </a:rPr>
              <a:t>80</a:t>
            </a:r>
            <a:r>
              <a:rPr lang="en-US" sz="2399" kern="0" dirty="0">
                <a:solidFill>
                  <a:sysClr val="windowText" lastClr="000000"/>
                </a:solidFill>
              </a:rPr>
              <a:t> VMs for </a:t>
            </a:r>
            <a:r>
              <a:rPr lang="en-US" sz="2399" b="1" i="1" kern="0" dirty="0">
                <a:solidFill>
                  <a:sysClr val="windowText" lastClr="000000"/>
                </a:solidFill>
              </a:rPr>
              <a:t>20</a:t>
            </a:r>
            <a:r>
              <a:rPr lang="en-US" sz="2399" kern="0" dirty="0">
                <a:solidFill>
                  <a:sysClr val="windowText" lastClr="000000"/>
                </a:solidFill>
              </a:rPr>
              <a:t> hour load test</a:t>
            </a:r>
          </a:p>
        </p:txBody>
      </p:sp>
      <p:grpSp>
        <p:nvGrpSpPr>
          <p:cNvPr id="40" name="Group 39"/>
          <p:cNvGrpSpPr/>
          <p:nvPr/>
        </p:nvGrpSpPr>
        <p:grpSpPr>
          <a:xfrm>
            <a:off x="3906118" y="1817873"/>
            <a:ext cx="4370829" cy="529452"/>
            <a:chOff x="4055710" y="1817224"/>
            <a:chExt cx="4372588" cy="529665"/>
          </a:xfrm>
        </p:grpSpPr>
        <p:pic>
          <p:nvPicPr>
            <p:cNvPr id="3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Group 40"/>
          <p:cNvGrpSpPr/>
          <p:nvPr/>
        </p:nvGrpSpPr>
        <p:grpSpPr>
          <a:xfrm>
            <a:off x="3901558" y="2513386"/>
            <a:ext cx="4370829" cy="529452"/>
            <a:chOff x="4055710" y="1817224"/>
            <a:chExt cx="4372588" cy="529665"/>
          </a:xfrm>
        </p:grpSpPr>
        <p:pic>
          <p:nvPicPr>
            <p:cNvPr id="4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9" name="Group 48"/>
          <p:cNvGrpSpPr/>
          <p:nvPr/>
        </p:nvGrpSpPr>
        <p:grpSpPr>
          <a:xfrm>
            <a:off x="3901557" y="3208447"/>
            <a:ext cx="4370829" cy="529452"/>
            <a:chOff x="4055710" y="1817224"/>
            <a:chExt cx="4372588" cy="529665"/>
          </a:xfrm>
        </p:grpSpPr>
        <p:pic>
          <p:nvPicPr>
            <p:cNvPr id="5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 name="Group 56"/>
          <p:cNvGrpSpPr/>
          <p:nvPr/>
        </p:nvGrpSpPr>
        <p:grpSpPr>
          <a:xfrm>
            <a:off x="3898087" y="3916942"/>
            <a:ext cx="4370829" cy="529452"/>
            <a:chOff x="4055710" y="1817224"/>
            <a:chExt cx="4372588" cy="529665"/>
          </a:xfrm>
        </p:grpSpPr>
        <p:pic>
          <p:nvPicPr>
            <p:cNvPr id="58"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055710"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960222"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5321976"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4688843" y="1822166"/>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659335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229044" y="1817224"/>
              <a:ext cx="563563" cy="529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6"/>
            <p:cNvPicPr>
              <a:picLocks noChangeAspect="1"/>
            </p:cNvPicPr>
            <p:nvPr/>
          </p:nvPicPr>
          <p:blipFill>
            <a:blip r:embed="rId2">
              <a:biLevel thresh="50000"/>
              <a:extLst>
                <a:ext uri="{28A0092B-C50C-407E-A947-70E740481C1C}">
                  <a14:useLocalDpi xmlns:a14="http://schemas.microsoft.com/office/drawing/2010/main"/>
                </a:ext>
              </a:extLst>
            </a:blip>
            <a:srcRect/>
            <a:stretch>
              <a:fillRect/>
            </a:stretch>
          </p:blipFill>
          <p:spPr bwMode="auto">
            <a:xfrm>
              <a:off x="7864735" y="1817224"/>
              <a:ext cx="56356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 name="Rectangle 72"/>
          <p:cNvSpPr/>
          <p:nvPr/>
        </p:nvSpPr>
        <p:spPr>
          <a:xfrm>
            <a:off x="8429550" y="4688161"/>
            <a:ext cx="3520516" cy="461537"/>
          </a:xfrm>
          <a:prstGeom prst="rect">
            <a:avLst/>
          </a:prstGeom>
        </p:spPr>
        <p:txBody>
          <a:bodyPr wrap="none">
            <a:spAutoFit/>
          </a:bodyPr>
          <a:lstStyle/>
          <a:p>
            <a:pPr defTabSz="896386"/>
            <a:r>
              <a:rPr lang="en-US" sz="2399" kern="0" dirty="0">
                <a:solidFill>
                  <a:sysClr val="windowText" lastClr="000000"/>
                </a:solidFill>
              </a:rPr>
              <a:t>Up to </a:t>
            </a:r>
            <a:r>
              <a:rPr lang="en-US" sz="2399" b="1" i="1" kern="0" dirty="0">
                <a:solidFill>
                  <a:sysClr val="windowText" lastClr="000000"/>
                </a:solidFill>
              </a:rPr>
              <a:t>100</a:t>
            </a:r>
            <a:r>
              <a:rPr lang="en-US" sz="2399" kern="0" dirty="0">
                <a:solidFill>
                  <a:sysClr val="windowText" lastClr="000000"/>
                </a:solidFill>
              </a:rPr>
              <a:t> web sites </a:t>
            </a:r>
            <a:r>
              <a:rPr lang="en-US" sz="2399" i="1" kern="0" dirty="0">
                <a:solidFill>
                  <a:sysClr val="windowText" lastClr="000000"/>
                </a:solidFill>
              </a:rPr>
              <a:t>+</a:t>
            </a:r>
            <a:r>
              <a:rPr lang="en-US" sz="2399" kern="0" dirty="0">
                <a:solidFill>
                  <a:sysClr val="windowText" lastClr="000000"/>
                </a:solidFill>
              </a:rPr>
              <a:t> DB</a:t>
            </a:r>
          </a:p>
        </p:txBody>
      </p:sp>
      <p:grpSp>
        <p:nvGrpSpPr>
          <p:cNvPr id="76" name="Group 75"/>
          <p:cNvGrpSpPr/>
          <p:nvPr/>
        </p:nvGrpSpPr>
        <p:grpSpPr>
          <a:xfrm>
            <a:off x="8831768" y="2259466"/>
            <a:ext cx="3162110" cy="1792732"/>
            <a:chOff x="8832867" y="2258995"/>
            <a:chExt cx="3163383" cy="1793453"/>
          </a:xfrm>
        </p:grpSpPr>
        <p:grpSp>
          <p:nvGrpSpPr>
            <p:cNvPr id="72" name="Group 71"/>
            <p:cNvGrpSpPr/>
            <p:nvPr/>
          </p:nvGrpSpPr>
          <p:grpSpPr>
            <a:xfrm>
              <a:off x="8832867" y="2258995"/>
              <a:ext cx="3163383" cy="1793453"/>
              <a:chOff x="8746484" y="2257997"/>
              <a:chExt cx="3163383" cy="1793453"/>
            </a:xfrm>
          </p:grpSpPr>
          <p:grpSp>
            <p:nvGrpSpPr>
              <p:cNvPr id="70" name="Group 69"/>
              <p:cNvGrpSpPr/>
              <p:nvPr/>
            </p:nvGrpSpPr>
            <p:grpSpPr>
              <a:xfrm>
                <a:off x="8746484" y="2257997"/>
                <a:ext cx="870747" cy="1793453"/>
                <a:chOff x="8748023" y="1816167"/>
                <a:chExt cx="870747" cy="1793453"/>
              </a:xfrm>
            </p:grpSpPr>
            <p:pic>
              <p:nvPicPr>
                <p:cNvPr id="66"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55142" y="1816167"/>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p:cNvPicPr>
                <p:nvPr/>
              </p:nvPicPr>
              <p:blipFill>
                <a:blip r:embed="rId3">
                  <a:biLevel thresh="50000"/>
                  <a:extLst>
                    <a:ext uri="{28A0092B-C50C-407E-A947-70E740481C1C}">
                      <a14:useLocalDpi xmlns:a14="http://schemas.microsoft.com/office/drawing/2010/main"/>
                    </a:ext>
                  </a:extLst>
                </a:blip>
                <a:srcRect/>
                <a:stretch>
                  <a:fillRect/>
                </a:stretch>
              </p:blipFill>
              <p:spPr bwMode="auto">
                <a:xfrm>
                  <a:off x="8748023" y="2753310"/>
                  <a:ext cx="863628" cy="856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Picture 3"/>
              <p:cNvPicPr>
                <a:picLocks noChangeAspect="1"/>
              </p:cNvPicPr>
              <p:nvPr/>
            </p:nvPicPr>
            <p:blipFill>
              <a:blip r:embed="rId4">
                <a:biLevel thresh="50000"/>
                <a:extLst>
                  <a:ext uri="{28A0092B-C50C-407E-A947-70E740481C1C}">
                    <a14:useLocalDpi xmlns:a14="http://schemas.microsoft.com/office/drawing/2010/main"/>
                  </a:ext>
                </a:extLst>
              </a:blip>
              <a:srcRect/>
              <a:stretch>
                <a:fillRect/>
              </a:stretch>
            </p:blipFill>
            <p:spPr bwMode="auto">
              <a:xfrm>
                <a:off x="10253545" y="2282861"/>
                <a:ext cx="1656322" cy="1746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5" name="TextBox 74"/>
            <p:cNvSpPr txBox="1"/>
            <p:nvPr/>
          </p:nvSpPr>
          <p:spPr>
            <a:xfrm>
              <a:off x="9629477" y="2651545"/>
              <a:ext cx="697908" cy="1015429"/>
            </a:xfrm>
            <a:prstGeom prst="rect">
              <a:avLst/>
            </a:prstGeom>
            <a:noFill/>
          </p:spPr>
          <p:txBody>
            <a:bodyPr wrap="none" rtlCol="0">
              <a:spAutoFit/>
            </a:bodyPr>
            <a:lstStyle/>
            <a:p>
              <a:pPr defTabSz="896386"/>
              <a:r>
                <a:rPr lang="en-US" sz="5996" kern="0" dirty="0">
                  <a:solidFill>
                    <a:sysClr val="windowText" lastClr="000000"/>
                  </a:solidFill>
                </a:rPr>
                <a:t>+</a:t>
              </a:r>
            </a:p>
          </p:txBody>
        </p:sp>
      </p:grpSp>
      <p:grpSp>
        <p:nvGrpSpPr>
          <p:cNvPr id="77" name="Group 76"/>
          <p:cNvGrpSpPr/>
          <p:nvPr/>
        </p:nvGrpSpPr>
        <p:grpSpPr>
          <a:xfrm>
            <a:off x="168387" y="5570641"/>
            <a:ext cx="2356330" cy="1127280"/>
            <a:chOff x="166002" y="5571503"/>
            <a:chExt cx="2357278" cy="1127734"/>
          </a:xfrm>
        </p:grpSpPr>
        <p:grpSp>
          <p:nvGrpSpPr>
            <p:cNvPr id="78" name="Group 77"/>
            <p:cNvGrpSpPr/>
            <p:nvPr/>
          </p:nvGrpSpPr>
          <p:grpSpPr>
            <a:xfrm>
              <a:off x="312515" y="5571503"/>
              <a:ext cx="2210765" cy="1127734"/>
              <a:chOff x="1331088" y="5694745"/>
              <a:chExt cx="2210765" cy="1127734"/>
            </a:xfrm>
          </p:grpSpPr>
          <p:sp>
            <p:nvSpPr>
              <p:cNvPr id="80" name="Up Arrow 79"/>
              <p:cNvSpPr/>
              <p:nvPr/>
            </p:nvSpPr>
            <p:spPr>
              <a:xfrm>
                <a:off x="1331088" y="6153653"/>
                <a:ext cx="428263" cy="661458"/>
              </a:xfrm>
              <a:prstGeom prst="up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endParaRPr lang="en-US" sz="1799" kern="0">
                  <a:solidFill>
                    <a:schemeClr val="tx1"/>
                  </a:solidFill>
                </a:endParaRPr>
              </a:p>
            </p:txBody>
          </p:sp>
          <p:sp>
            <p:nvSpPr>
              <p:cNvPr id="81" name="TextBox 80"/>
              <p:cNvSpPr txBox="1"/>
              <p:nvPr/>
            </p:nvSpPr>
            <p:spPr>
              <a:xfrm>
                <a:off x="1759351" y="5694745"/>
                <a:ext cx="1782502" cy="845836"/>
              </a:xfrm>
              <a:prstGeom prst="rect">
                <a:avLst/>
              </a:prstGeom>
              <a:noFill/>
            </p:spPr>
            <p:txBody>
              <a:bodyPr wrap="square" rtlCol="0">
                <a:spAutoFit/>
              </a:bodyPr>
              <a:lstStyle/>
              <a:p>
                <a:pPr defTabSz="896386"/>
                <a:r>
                  <a:rPr lang="en-US" sz="4799" b="1" kern="0" dirty="0">
                    <a:solidFill>
                      <a:sysClr val="windowText" lastClr="000000"/>
                    </a:solidFill>
                  </a:rPr>
                  <a:t>$150</a:t>
                </a:r>
                <a:endParaRPr lang="en-US" sz="4799" b="1" kern="0" baseline="100000" dirty="0">
                  <a:solidFill>
                    <a:sysClr val="windowText" lastClr="000000"/>
                  </a:solidFill>
                </a:endParaRPr>
              </a:p>
            </p:txBody>
          </p:sp>
          <p:sp>
            <p:nvSpPr>
              <p:cNvPr id="82" name="TextBox 81"/>
              <p:cNvSpPr txBox="1"/>
              <p:nvPr/>
            </p:nvSpPr>
            <p:spPr>
              <a:xfrm>
                <a:off x="1759351" y="6353446"/>
                <a:ext cx="1736203" cy="469033"/>
              </a:xfrm>
              <a:prstGeom prst="rect">
                <a:avLst/>
              </a:prstGeom>
              <a:noFill/>
            </p:spPr>
            <p:txBody>
              <a:bodyPr wrap="square" rtlCol="0">
                <a:spAutoFit/>
              </a:bodyPr>
              <a:lstStyle/>
              <a:p>
                <a:pPr defTabSz="896386"/>
                <a:r>
                  <a:rPr lang="en-US" sz="2399" kern="0" dirty="0">
                    <a:solidFill>
                      <a:sysClr val="windowText" lastClr="000000"/>
                    </a:solidFill>
                  </a:rPr>
                  <a:t>per Month</a:t>
                </a:r>
              </a:p>
            </p:txBody>
          </p:sp>
        </p:grpSp>
        <p:sp>
          <p:nvSpPr>
            <p:cNvPr id="79" name="TextBox 78"/>
            <p:cNvSpPr txBox="1"/>
            <p:nvPr/>
          </p:nvSpPr>
          <p:spPr>
            <a:xfrm>
              <a:off x="166002" y="5610043"/>
              <a:ext cx="707530" cy="400142"/>
            </a:xfrm>
            <a:prstGeom prst="rect">
              <a:avLst/>
            </a:prstGeom>
            <a:noFill/>
          </p:spPr>
          <p:txBody>
            <a:bodyPr wrap="none" rtlCol="0">
              <a:spAutoFit/>
            </a:bodyPr>
            <a:lstStyle/>
            <a:p>
              <a:pPr defTabSz="896386"/>
              <a:r>
                <a:rPr lang="en-US" sz="1999" kern="0" spc="-150" dirty="0">
                  <a:solidFill>
                    <a:sysClr val="windowText" lastClr="000000"/>
                  </a:solidFill>
                </a:rPr>
                <a:t>Up to</a:t>
              </a:r>
            </a:p>
          </p:txBody>
        </p:sp>
      </p:grpSp>
    </p:spTree>
    <p:extLst>
      <p:ext uri="{BB962C8B-B14F-4D97-AF65-F5344CB8AC3E}">
        <p14:creationId xmlns:p14="http://schemas.microsoft.com/office/powerpoint/2010/main" val="233420827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reeform 3"/>
          <p:cNvSpPr/>
          <p:nvPr/>
        </p:nvSpPr>
        <p:spPr bwMode="auto">
          <a:xfrm>
            <a:off x="2451" y="487"/>
            <a:ext cx="12240542" cy="6874164"/>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Freeform 68"/>
          <p:cNvSpPr/>
          <p:nvPr/>
        </p:nvSpPr>
        <p:spPr bwMode="auto">
          <a:xfrm flipH="1">
            <a:off x="-27075" y="170002"/>
            <a:ext cx="12270068" cy="6704649"/>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tx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Content Placeholder 2"/>
          <p:cNvSpPr txBox="1">
            <a:spLocks/>
          </p:cNvSpPr>
          <p:nvPr/>
        </p:nvSpPr>
        <p:spPr>
          <a:xfrm>
            <a:off x="1219893" y="2955077"/>
            <a:ext cx="9199976" cy="964983"/>
          </a:xfrm>
          <a:prstGeom prst="rect">
            <a:avLst/>
          </a:prstGeom>
        </p:spPr>
        <p:txBody>
          <a:bodyPr vert="horz" lIns="91403" tIns="45702" rIns="91403" bIns="4570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896386">
              <a:spcBef>
                <a:spcPts val="980"/>
              </a:spcBef>
              <a:buNone/>
            </a:pPr>
            <a:r>
              <a:rPr lang="en-US" sz="5998" dirty="0">
                <a:solidFill>
                  <a:srgbClr val="0070C0"/>
                </a:solidFill>
              </a:rPr>
              <a:t>Get started today at http://azure.microsoft.com</a:t>
            </a:r>
          </a:p>
        </p:txBody>
      </p:sp>
    </p:spTree>
    <p:extLst>
      <p:ext uri="{BB962C8B-B14F-4D97-AF65-F5344CB8AC3E}">
        <p14:creationId xmlns:p14="http://schemas.microsoft.com/office/powerpoint/2010/main" val="3024273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marR="0" lvl="0" indent="-676959" algn="l" defTabSz="896157" rtl="0" eaLnBrk="1" fontAlgn="auto" latinLnBrk="0" hangingPunct="1">
                <a:lnSpc>
                  <a:spcPts val="6666"/>
                </a:lnSpc>
                <a:spcBef>
                  <a:spcPct val="20000"/>
                </a:spcBef>
                <a:spcAft>
                  <a:spcPts val="0"/>
                </a:spcAft>
                <a:buClrTx/>
                <a:buSzTx/>
                <a:buFont typeface="Arial" pitchFamily="34" charset="0"/>
                <a:buNone/>
                <a:tabLst/>
                <a:defRPr/>
              </a:pPr>
              <a:r>
                <a:rPr kumimoji="0" lang="en-US" sz="5980" b="0" i="0" u="none" strike="noStrike" kern="1200" cap="none" spc="-150" normalizeH="0" baseline="0" noProof="0" dirty="0">
                  <a:ln>
                    <a:noFill/>
                  </a:ln>
                  <a:solidFill>
                    <a:srgbClr val="FFFFFF"/>
                  </a:solidFill>
                  <a:effectLst/>
                  <a:uLnTx/>
                  <a:uFillTx/>
                  <a:latin typeface="Segoe UI Light"/>
                  <a:ea typeface="+mn-ea"/>
                  <a:cs typeface="+mn-cs"/>
                </a:rPr>
                <a:t>Get started</a:t>
              </a: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11C1FF"/>
                  </a:solidFill>
                  <a:effectLst/>
                  <a:uLnTx/>
                  <a:uFillTx/>
                  <a:latin typeface="+mj-lt"/>
                  <a:ea typeface="+mn-ea"/>
                  <a:cs typeface="+mn-cs"/>
                </a:rPr>
                <a:t>Visit azure.microsoft.com</a:t>
              </a:r>
              <a:endParaRPr kumimoji="0" lang="en-US" sz="4000" b="0" i="0" u="none" strike="noStrike" kern="1200" cap="none" spc="0" normalizeH="0" baseline="0" noProof="0" dirty="0">
                <a:ln>
                  <a:noFill/>
                </a:ln>
                <a:solidFill>
                  <a:srgbClr val="11C1FF"/>
                </a:solidFill>
                <a:effectLst/>
                <a:uLnTx/>
                <a:uFillTx/>
                <a:latin typeface="+mj-lt"/>
                <a:ea typeface="+mn-ea"/>
                <a:cs typeface="+mn-cs"/>
              </a:endParaRPr>
            </a:p>
          </p:txBody>
        </p:sp>
      </p:grpSp>
    </p:spTree>
    <p:extLst>
      <p:ext uri="{BB962C8B-B14F-4D97-AF65-F5344CB8AC3E}">
        <p14:creationId xmlns:p14="http://schemas.microsoft.com/office/powerpoint/2010/main" val="3075589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2192664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1217195"/>
            <a:ext cx="5378548" cy="1080745"/>
          </a:xfrm>
        </p:spPr>
        <p:txBody>
          <a:bodyPr/>
          <a:lstStyle/>
          <a:p>
            <a:r>
              <a:rPr lang="en-US" dirty="0"/>
              <a:t>Let’s Do a Lab!</a:t>
            </a:r>
          </a:p>
        </p:txBody>
      </p:sp>
      <p:sp>
        <p:nvSpPr>
          <p:cNvPr id="3" name="Picture Placeholder 2"/>
          <p:cNvSpPr>
            <a:spLocks noGrp="1"/>
          </p:cNvSpPr>
          <p:nvPr>
            <p:ph type="pic" sz="quarter" idx="10"/>
          </p:nvPr>
        </p:nvSpPr>
        <p:spPr/>
      </p:sp>
      <p:sp>
        <p:nvSpPr>
          <p:cNvPr id="4" name="TextBox 3"/>
          <p:cNvSpPr txBox="1"/>
          <p:nvPr/>
        </p:nvSpPr>
        <p:spPr>
          <a:xfrm>
            <a:off x="269240" y="2615520"/>
            <a:ext cx="5828315" cy="2619179"/>
          </a:xfrm>
          <a:prstGeom prst="rect">
            <a:avLst/>
          </a:prstGeom>
          <a:noFill/>
        </p:spPr>
        <p:txBody>
          <a:bodyPr wrap="square" lIns="182880" tIns="146304" rIns="182880" bIns="146304" rtlCol="0">
            <a:spAutoFit/>
          </a:bodyPr>
          <a:lstStyle/>
          <a:p>
            <a:pPr marL="457200" indent="-457200">
              <a:lnSpc>
                <a:spcPct val="90000"/>
              </a:lnSpc>
              <a:spcAft>
                <a:spcPts val="600"/>
              </a:spcAft>
              <a:buAutoNum type="arabicPeriod"/>
            </a:pPr>
            <a:r>
              <a:rPr lang="en-US" sz="2000" dirty="0">
                <a:gradFill>
                  <a:gsLst>
                    <a:gs pos="2917">
                      <a:schemeClr val="tx1"/>
                    </a:gs>
                    <a:gs pos="30000">
                      <a:schemeClr val="tx1"/>
                    </a:gs>
                  </a:gsLst>
                  <a:lin ang="5400000" scaled="0"/>
                </a:gradFill>
              </a:rPr>
              <a:t>Start at </a:t>
            </a:r>
            <a:r>
              <a:rPr lang="en-US" sz="2000" dirty="0">
                <a:gradFill>
                  <a:gsLst>
                    <a:gs pos="2917">
                      <a:schemeClr val="tx1"/>
                    </a:gs>
                    <a:gs pos="30000">
                      <a:schemeClr val="tx1"/>
                    </a:gs>
                  </a:gsLst>
                  <a:lin ang="5400000" scaled="0"/>
                </a:gradFill>
                <a:hlinkClick r:id="rId3"/>
              </a:rPr>
              <a:t>https://github.com/Azure-Readiness/DevCamp/tree/master/HOL</a:t>
            </a:r>
            <a:endParaRPr lang="en-US" sz="2000" dirty="0">
              <a:gradFill>
                <a:gsLst>
                  <a:gs pos="2917">
                    <a:schemeClr val="tx1"/>
                  </a:gs>
                  <a:gs pos="30000">
                    <a:schemeClr val="tx1"/>
                  </a:gs>
                </a:gsLst>
                <a:lin ang="5400000" scaled="0"/>
              </a:gradFill>
            </a:endParaRPr>
          </a:p>
          <a:p>
            <a:pPr marL="457200" indent="-457200">
              <a:lnSpc>
                <a:spcPct val="90000"/>
              </a:lnSpc>
              <a:spcAft>
                <a:spcPts val="600"/>
              </a:spcAft>
              <a:buAutoNum type="arabicPeriod"/>
            </a:pPr>
            <a:r>
              <a:rPr lang="en-US" sz="2000" dirty="0">
                <a:gradFill>
                  <a:gsLst>
                    <a:gs pos="2917">
                      <a:schemeClr val="tx1"/>
                    </a:gs>
                    <a:gs pos="30000">
                      <a:schemeClr val="tx1"/>
                    </a:gs>
                  </a:gsLst>
                  <a:lin ang="5400000" scaled="0"/>
                </a:gradFill>
              </a:rPr>
              <a:t>Lab 1 – Setup</a:t>
            </a:r>
          </a:p>
          <a:p>
            <a:pPr marL="914400" lvl="1" indent="-457200">
              <a:lnSpc>
                <a:spcPct val="90000"/>
              </a:lnSpc>
              <a:spcAft>
                <a:spcPts val="600"/>
              </a:spcAft>
              <a:buAutoNum type="arabicPeriod"/>
            </a:pPr>
            <a:r>
              <a:rPr lang="en-US" sz="2000" dirty="0">
                <a:gradFill>
                  <a:gsLst>
                    <a:gs pos="2917">
                      <a:schemeClr val="tx1"/>
                    </a:gs>
                    <a:gs pos="30000">
                      <a:schemeClr val="tx1"/>
                    </a:gs>
                  </a:gsLst>
                  <a:lin ang="5400000" scaled="0"/>
                </a:gradFill>
              </a:rPr>
              <a:t>Visual Studio</a:t>
            </a:r>
          </a:p>
          <a:p>
            <a:pPr marL="914400" lvl="1" indent="-457200">
              <a:lnSpc>
                <a:spcPct val="90000"/>
              </a:lnSpc>
              <a:spcAft>
                <a:spcPts val="600"/>
              </a:spcAft>
              <a:buAutoNum type="arabicPeriod"/>
            </a:pPr>
            <a:r>
              <a:rPr lang="en-US" sz="2000" dirty="0">
                <a:gradFill>
                  <a:gsLst>
                    <a:gs pos="2917">
                      <a:schemeClr val="tx1"/>
                    </a:gs>
                    <a:gs pos="30000">
                      <a:schemeClr val="tx1"/>
                    </a:gs>
                  </a:gsLst>
                  <a:lin ang="5400000" scaled="0"/>
                </a:gradFill>
              </a:rPr>
              <a:t>Azure SDK for .NET (Visual Studio)</a:t>
            </a:r>
          </a:p>
          <a:p>
            <a:pPr marL="914400" lvl="1" indent="-457200">
              <a:lnSpc>
                <a:spcPct val="90000"/>
              </a:lnSpc>
              <a:spcAft>
                <a:spcPts val="600"/>
              </a:spcAft>
              <a:buAutoNum type="arabicPeriod"/>
            </a:pPr>
            <a:r>
              <a:rPr lang="en-US" sz="2000" dirty="0">
                <a:gradFill>
                  <a:gsLst>
                    <a:gs pos="2917">
                      <a:schemeClr val="tx1"/>
                    </a:gs>
                    <a:gs pos="30000">
                      <a:schemeClr val="tx1"/>
                    </a:gs>
                  </a:gsLst>
                  <a:lin ang="5400000" scaled="0"/>
                </a:gradFill>
              </a:rPr>
              <a:t>Azure PowerShell</a:t>
            </a:r>
          </a:p>
          <a:p>
            <a:pPr marL="914400" lvl="1" indent="-457200">
              <a:lnSpc>
                <a:spcPct val="90000"/>
              </a:lnSpc>
              <a:spcAft>
                <a:spcPts val="600"/>
              </a:spcAft>
              <a:buAutoNum type="arabicPeriod"/>
            </a:pPr>
            <a:r>
              <a:rPr lang="en-US" sz="2000" dirty="0">
                <a:gradFill>
                  <a:gsLst>
                    <a:gs pos="2917">
                      <a:schemeClr val="tx1"/>
                    </a:gs>
                    <a:gs pos="30000">
                      <a:schemeClr val="tx1"/>
                    </a:gs>
                  </a:gsLst>
                  <a:lin ang="5400000" scaled="0"/>
                </a:gradFill>
              </a:rPr>
              <a:t>Azure CLI</a:t>
            </a:r>
          </a:p>
        </p:txBody>
      </p:sp>
    </p:spTree>
    <p:extLst>
      <p:ext uri="{BB962C8B-B14F-4D97-AF65-F5344CB8AC3E}">
        <p14:creationId xmlns:p14="http://schemas.microsoft.com/office/powerpoint/2010/main" val="37106300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616125"/>
            <a:ext cx="11655078" cy="1730322"/>
          </a:xfrm>
        </p:spPr>
        <p:txBody>
          <a:bodyPr anchor="ctr"/>
          <a:lstStyle/>
          <a:p>
            <a:pPr algn="ctr"/>
            <a:r>
              <a:rPr lang="en-US" sz="6470" dirty="0">
                <a:solidFill>
                  <a:schemeClr val="tx1"/>
                </a:solidFill>
              </a:rPr>
              <a:t>The Cloud is changing the world</a:t>
            </a:r>
          </a:p>
        </p:txBody>
      </p:sp>
    </p:spTree>
    <p:extLst>
      <p:ext uri="{BB962C8B-B14F-4D97-AF65-F5344CB8AC3E}">
        <p14:creationId xmlns:p14="http://schemas.microsoft.com/office/powerpoint/2010/main" val="239369044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3" cstate="email">
            <a:extLst>
              <a:ext uri="{28A0092B-C50C-407E-A947-70E740481C1C}">
                <a14:useLocalDpi xmlns:a14="http://schemas.microsoft.com/office/drawing/2010/main"/>
              </a:ext>
            </a:extLst>
          </a:blip>
          <a:srcRect b="23496"/>
          <a:stretch/>
        </p:blipFill>
        <p:spPr>
          <a:xfrm>
            <a:off x="-330875" y="-59723"/>
            <a:ext cx="12746345" cy="6483084"/>
          </a:xfrm>
          <a:prstGeom prst="rect">
            <a:avLst/>
          </a:prstGeom>
        </p:spPr>
      </p:pic>
      <p:pic>
        <p:nvPicPr>
          <p:cNvPr id="53" name="World map" descr="world-map.png"/>
          <p:cNvPicPr>
            <a:picLocks noChangeAspect="1"/>
          </p:cNvPicPr>
          <p:nvPr/>
        </p:nvPicPr>
        <p:blipFill rotWithShape="1">
          <a:blip r:embed="rId4" cstate="email">
            <a:grayscl/>
            <a:extLst>
              <a:ext uri="{28A0092B-C50C-407E-A947-70E740481C1C}">
                <a14:useLocalDpi xmlns:a14="http://schemas.microsoft.com/office/drawing/2010/main"/>
              </a:ext>
            </a:extLst>
          </a:blip>
          <a:srcRect/>
          <a:stretch/>
        </p:blipFill>
        <p:spPr>
          <a:xfrm>
            <a:off x="-10727" y="777617"/>
            <a:ext cx="12180750" cy="6151101"/>
          </a:xfrm>
          <a:prstGeom prst="rect">
            <a:avLst/>
          </a:prstGeom>
          <a:noFill/>
          <a:ln>
            <a:noFill/>
          </a:ln>
        </p:spPr>
      </p:pic>
      <p:pic>
        <p:nvPicPr>
          <p:cNvPr id="173" name="Picture 17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82018" y="2990875"/>
            <a:ext cx="549144" cy="527467"/>
          </a:xfrm>
          <a:prstGeom prst="rect">
            <a:avLst/>
          </a:prstGeom>
          <a:effectLst>
            <a:outerShdw blurRad="63500" sx="102000" sy="102000" algn="ctr" rotWithShape="0">
              <a:prstClr val="black">
                <a:alpha val="40000"/>
              </a:prstClr>
            </a:outerShdw>
          </a:effectLst>
        </p:spPr>
      </p:pic>
      <p:sp>
        <p:nvSpPr>
          <p:cNvPr id="2" name="Title 1"/>
          <p:cNvSpPr>
            <a:spLocks noGrp="1"/>
          </p:cNvSpPr>
          <p:nvPr>
            <p:ph type="title"/>
          </p:nvPr>
        </p:nvSpPr>
        <p:spPr/>
        <p:txBody>
          <a:bodyPr/>
          <a:lstStyle/>
          <a:p>
            <a:r>
              <a:rPr lang="en-US" sz="4313" dirty="0">
                <a:solidFill>
                  <a:schemeClr val="tx1"/>
                </a:solidFill>
              </a:rPr>
              <a:t>Regional management, regional resilience  </a:t>
            </a:r>
          </a:p>
        </p:txBody>
      </p:sp>
      <p:sp>
        <p:nvSpPr>
          <p:cNvPr id="67" name="Rectangle 66"/>
          <p:cNvSpPr/>
          <p:nvPr/>
        </p:nvSpPr>
        <p:spPr bwMode="auto">
          <a:xfrm>
            <a:off x="6843824" y="6331504"/>
            <a:ext cx="176499" cy="145056"/>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defRPr/>
            </a:pPr>
            <a:endParaRPr lang="en-US" spc="-100" dirty="0">
              <a:solidFill>
                <a:srgbClr val="FFFFFF"/>
              </a:solidFill>
              <a:latin typeface="Segoe UI Light"/>
              <a:cs typeface="Segoe UI" pitchFamily="34" charset="0"/>
            </a:endParaRPr>
          </a:p>
        </p:txBody>
      </p:sp>
      <p:sp>
        <p:nvSpPr>
          <p:cNvPr id="68" name="Rectangle 67"/>
          <p:cNvSpPr/>
          <p:nvPr/>
        </p:nvSpPr>
        <p:spPr bwMode="auto">
          <a:xfrm>
            <a:off x="6849218" y="6065892"/>
            <a:ext cx="176314" cy="143260"/>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prstTxWarp prst="textNoShape">
              <a:avLst/>
            </a:prstTxWarp>
          </a:bodyPr>
          <a:lstStyle/>
          <a:p>
            <a:pPr algn="ctr" defTabSz="1218092">
              <a:defRPr/>
            </a:pPr>
            <a:endParaRPr lang="en-US" sz="784" spc="-100" dirty="0">
              <a:solidFill>
                <a:srgbClr val="FFFFFF"/>
              </a:solidFill>
              <a:latin typeface="Segoe UI"/>
              <a:cs typeface="Segoe UI" pitchFamily="34" charset="0"/>
            </a:endParaRPr>
          </a:p>
        </p:txBody>
      </p:sp>
      <p:sp>
        <p:nvSpPr>
          <p:cNvPr id="4" name="Rectangle 3"/>
          <p:cNvSpPr/>
          <p:nvPr/>
        </p:nvSpPr>
        <p:spPr>
          <a:xfrm>
            <a:off x="6978622" y="5961197"/>
            <a:ext cx="1179323" cy="343443"/>
          </a:xfrm>
          <a:prstGeom prst="rect">
            <a:avLst/>
          </a:prstGeom>
        </p:spPr>
        <p:txBody>
          <a:bodyPr wrap="none">
            <a:spAutoFit/>
          </a:bodyPr>
          <a:lstStyle/>
          <a:p>
            <a:pPr defTabSz="914072">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Operational</a:t>
            </a:r>
            <a:endParaRPr lang="en-US" sz="1600" dirty="0">
              <a:solidFill>
                <a:srgbClr val="505050"/>
              </a:solidFill>
              <a:latin typeface="Segoe UI"/>
            </a:endParaRPr>
          </a:p>
        </p:txBody>
      </p:sp>
      <p:sp>
        <p:nvSpPr>
          <p:cNvPr id="69" name="Rectangle 68"/>
          <p:cNvSpPr/>
          <p:nvPr/>
        </p:nvSpPr>
        <p:spPr>
          <a:xfrm>
            <a:off x="6987146" y="6220809"/>
            <a:ext cx="2601625" cy="343443"/>
          </a:xfrm>
          <a:prstGeom prst="rect">
            <a:avLst/>
          </a:prstGeom>
        </p:spPr>
        <p:txBody>
          <a:bodyPr wrap="none">
            <a:spAutoFit/>
          </a:bodyPr>
          <a:lstStyle/>
          <a:p>
            <a:pPr defTabSz="914072">
              <a:defRPr/>
            </a:pPr>
            <a:r>
              <a:rPr lang="en-US" sz="1600" spc="-29" dirty="0">
                <a:solidFill>
                  <a:srgbClr val="FFB900">
                    <a:lumMod val="50000"/>
                  </a:srgbClr>
                </a:solidFill>
                <a:latin typeface="Segoe UI Light" panose="020B0502040204020203" pitchFamily="34" charset="0"/>
                <a:cs typeface="Segoe UI Light" panose="020B0502040204020203" pitchFamily="34" charset="0"/>
              </a:rPr>
              <a:t>Announced/Not Operational</a:t>
            </a:r>
            <a:endParaRPr lang="en-US" sz="1600" dirty="0">
              <a:solidFill>
                <a:srgbClr val="505050"/>
              </a:solidFill>
              <a:latin typeface="Segoe UI"/>
            </a:endParaRPr>
          </a:p>
        </p:txBody>
      </p:sp>
      <p:sp>
        <p:nvSpPr>
          <p:cNvPr id="74" name="Rectangle 73"/>
          <p:cNvSpPr/>
          <p:nvPr/>
        </p:nvSpPr>
        <p:spPr bwMode="auto">
          <a:xfrm>
            <a:off x="1838370" y="2331148"/>
            <a:ext cx="633455"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Central US</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Iowa</a:t>
            </a:r>
          </a:p>
        </p:txBody>
      </p:sp>
      <p:sp>
        <p:nvSpPr>
          <p:cNvPr id="57" name="Rectangle 56"/>
          <p:cNvSpPr/>
          <p:nvPr/>
        </p:nvSpPr>
        <p:spPr bwMode="auto">
          <a:xfrm>
            <a:off x="954817" y="3131748"/>
            <a:ext cx="6035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California</a:t>
            </a:r>
          </a:p>
        </p:txBody>
      </p:sp>
      <p:sp>
        <p:nvSpPr>
          <p:cNvPr id="82" name="Rectangle 81"/>
          <p:cNvSpPr/>
          <p:nvPr/>
        </p:nvSpPr>
        <p:spPr bwMode="auto">
          <a:xfrm>
            <a:off x="4944642" y="2011293"/>
            <a:ext cx="8052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Europe</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Ireland</a:t>
            </a:r>
          </a:p>
        </p:txBody>
      </p:sp>
      <p:sp>
        <p:nvSpPr>
          <p:cNvPr id="76" name="Rectangle 75"/>
          <p:cNvSpPr/>
          <p:nvPr/>
        </p:nvSpPr>
        <p:spPr bwMode="auto">
          <a:xfrm>
            <a:off x="3989676" y="3109169"/>
            <a:ext cx="568819"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7" name="Rectangle 76"/>
          <p:cNvSpPr/>
          <p:nvPr/>
        </p:nvSpPr>
        <p:spPr bwMode="auto">
          <a:xfrm>
            <a:off x="4271848" y="3517204"/>
            <a:ext cx="63388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US 2</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78" name="Rectangle 77"/>
          <p:cNvSpPr/>
          <p:nvPr/>
        </p:nvSpPr>
        <p:spPr bwMode="auto">
          <a:xfrm>
            <a:off x="3439869" y="3725833"/>
            <a:ext cx="66737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Virginia</a:t>
            </a:r>
          </a:p>
        </p:txBody>
      </p:sp>
      <p:sp>
        <p:nvSpPr>
          <p:cNvPr id="85" name="Rectangle 84"/>
          <p:cNvSpPr/>
          <p:nvPr/>
        </p:nvSpPr>
        <p:spPr bwMode="auto">
          <a:xfrm>
            <a:off x="2231162" y="1827587"/>
            <a:ext cx="909246"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North Central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Illinois</a:t>
            </a:r>
          </a:p>
        </p:txBody>
      </p:sp>
      <p:sp>
        <p:nvSpPr>
          <p:cNvPr id="86" name="Rectangle 85"/>
          <p:cNvSpPr/>
          <p:nvPr/>
        </p:nvSpPr>
        <p:spPr bwMode="auto">
          <a:xfrm>
            <a:off x="1232634" y="2597539"/>
            <a:ext cx="5259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US </a:t>
            </a:r>
            <a:r>
              <a:rPr lang="en-US" sz="784" dirty="0" err="1">
                <a:solidFill>
                  <a:srgbClr val="FFFFFF"/>
                </a:solidFill>
                <a:latin typeface="Segoe UI Light"/>
                <a:ea typeface="Verdana" panose="020B0604030504040204" pitchFamily="34" charset="0"/>
                <a:cs typeface="Arial" panose="020B0604020202020204" pitchFamily="34" charset="0"/>
              </a:rPr>
              <a:t>Gov</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Iowa</a:t>
            </a:r>
          </a:p>
        </p:txBody>
      </p:sp>
      <p:sp>
        <p:nvSpPr>
          <p:cNvPr id="88" name="Rectangle 87"/>
          <p:cNvSpPr>
            <a:spLocks/>
          </p:cNvSpPr>
          <p:nvPr/>
        </p:nvSpPr>
        <p:spPr bwMode="auto">
          <a:xfrm>
            <a:off x="1357997" y="3636457"/>
            <a:ext cx="95284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South Central US</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Texas</a:t>
            </a:r>
          </a:p>
        </p:txBody>
      </p:sp>
      <p:sp>
        <p:nvSpPr>
          <p:cNvPr id="90" name="Rectangle 89"/>
          <p:cNvSpPr/>
          <p:nvPr/>
        </p:nvSpPr>
        <p:spPr bwMode="auto">
          <a:xfrm>
            <a:off x="4859474" y="5397907"/>
            <a:ext cx="68216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Brazil South</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Sao Paulo</a:t>
            </a:r>
          </a:p>
        </p:txBody>
      </p:sp>
      <p:sp>
        <p:nvSpPr>
          <p:cNvPr id="92" name="Rectangle 91"/>
          <p:cNvSpPr/>
          <p:nvPr/>
        </p:nvSpPr>
        <p:spPr bwMode="auto">
          <a:xfrm>
            <a:off x="6078609" y="2078678"/>
            <a:ext cx="78043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West Europe</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Netherlands</a:t>
            </a:r>
          </a:p>
        </p:txBody>
      </p:sp>
      <p:sp>
        <p:nvSpPr>
          <p:cNvPr id="94" name="Rectangle 93"/>
          <p:cNvSpPr/>
          <p:nvPr/>
        </p:nvSpPr>
        <p:spPr bwMode="auto">
          <a:xfrm>
            <a:off x="9498289" y="2509581"/>
            <a:ext cx="78337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a:solidFill>
                  <a:srgbClr val="FFFFFF"/>
                </a:solidFill>
                <a:latin typeface="Segoe UI Light"/>
                <a:ea typeface="Verdana" panose="020B0604030504040204" pitchFamily="34" charset="0"/>
                <a:cs typeface="Arial" panose="020B0604020202020204" pitchFamily="34" charset="0"/>
              </a:rPr>
              <a:t>China North *</a:t>
            </a:r>
            <a:endParaRPr lang="en-US" sz="784" dirty="0">
              <a:solidFill>
                <a:srgbClr val="FFFFFF"/>
              </a:solidFill>
              <a:latin typeface="Segoe UI Light"/>
              <a:ea typeface="Verdana" panose="020B0604030504040204" pitchFamily="34" charset="0"/>
              <a:cs typeface="Arial" panose="020B0604020202020204" pitchFamily="34" charset="0"/>
            </a:endParaRP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Beijing</a:t>
            </a:r>
          </a:p>
        </p:txBody>
      </p:sp>
      <p:sp>
        <p:nvSpPr>
          <p:cNvPr id="96" name="Rectangle 95"/>
          <p:cNvSpPr/>
          <p:nvPr/>
        </p:nvSpPr>
        <p:spPr bwMode="auto">
          <a:xfrm>
            <a:off x="8647303" y="2906522"/>
            <a:ext cx="76201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China South *</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Shanghai</a:t>
            </a:r>
          </a:p>
        </p:txBody>
      </p:sp>
      <p:sp>
        <p:nvSpPr>
          <p:cNvPr id="98" name="Rectangle 97"/>
          <p:cNvSpPr/>
          <p:nvPr/>
        </p:nvSpPr>
        <p:spPr bwMode="auto">
          <a:xfrm>
            <a:off x="10862800" y="2820524"/>
            <a:ext cx="6848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Saitama</a:t>
            </a:r>
          </a:p>
        </p:txBody>
      </p:sp>
      <p:sp>
        <p:nvSpPr>
          <p:cNvPr id="99" name="Rectangle 98"/>
          <p:cNvSpPr/>
          <p:nvPr/>
        </p:nvSpPr>
        <p:spPr bwMode="auto">
          <a:xfrm>
            <a:off x="10862799" y="3277678"/>
            <a:ext cx="721991"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Japan West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Osaka</a:t>
            </a:r>
          </a:p>
        </p:txBody>
      </p:sp>
      <p:grpSp>
        <p:nvGrpSpPr>
          <p:cNvPr id="10" name="Group 9"/>
          <p:cNvGrpSpPr/>
          <p:nvPr/>
        </p:nvGrpSpPr>
        <p:grpSpPr>
          <a:xfrm>
            <a:off x="8306484" y="3673741"/>
            <a:ext cx="1065615" cy="735011"/>
            <a:chOff x="8473045" y="3746910"/>
            <a:chExt cx="1086983" cy="749750"/>
          </a:xfrm>
        </p:grpSpPr>
        <p:pic>
          <p:nvPicPr>
            <p:cNvPr id="72" name="Picture 7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73045" y="3958616"/>
              <a:ext cx="560155" cy="538044"/>
            </a:xfrm>
            <a:prstGeom prst="rect">
              <a:avLst/>
            </a:prstGeom>
            <a:effectLst>
              <a:outerShdw blurRad="63500" sx="102000" sy="102000" algn="ctr" rotWithShape="0">
                <a:prstClr val="black">
                  <a:alpha val="40000"/>
                </a:prstClr>
              </a:outerShdw>
            </a:effectLst>
          </p:spPr>
        </p:pic>
        <p:sp>
          <p:nvSpPr>
            <p:cNvPr id="104" name="Rectangle 103"/>
            <p:cNvSpPr/>
            <p:nvPr/>
          </p:nvSpPr>
          <p:spPr bwMode="auto">
            <a:xfrm>
              <a:off x="8820698" y="3746910"/>
              <a:ext cx="739330" cy="280195"/>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South</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Chennai</a:t>
              </a:r>
            </a:p>
          </p:txBody>
        </p:sp>
        <p:cxnSp>
          <p:nvCxnSpPr>
            <p:cNvPr id="107" name="Straight Connector 106"/>
            <p:cNvCxnSpPr>
              <a:stCxn id="104" idx="2"/>
            </p:cNvCxnSpPr>
            <p:nvPr/>
          </p:nvCxnSpPr>
          <p:spPr>
            <a:xfrm flipH="1">
              <a:off x="8751755" y="4027105"/>
              <a:ext cx="438608" cy="206874"/>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110" name="Rectangle 109"/>
          <p:cNvSpPr/>
          <p:nvPr/>
        </p:nvSpPr>
        <p:spPr bwMode="auto">
          <a:xfrm>
            <a:off x="9984656" y="3932621"/>
            <a:ext cx="721712"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East Asia</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Hong Kong</a:t>
            </a:r>
          </a:p>
        </p:txBody>
      </p:sp>
      <p:sp>
        <p:nvSpPr>
          <p:cNvPr id="113" name="Rectangle 112"/>
          <p:cNvSpPr/>
          <p:nvPr/>
        </p:nvSpPr>
        <p:spPr bwMode="auto">
          <a:xfrm>
            <a:off x="8294853" y="4452450"/>
            <a:ext cx="621457"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SE Asia</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Singapore</a:t>
            </a:r>
          </a:p>
        </p:txBody>
      </p:sp>
      <p:sp>
        <p:nvSpPr>
          <p:cNvPr id="118" name="Rectangle 117"/>
          <p:cNvSpPr/>
          <p:nvPr/>
        </p:nvSpPr>
        <p:spPr bwMode="auto">
          <a:xfrm>
            <a:off x="9145442" y="5511719"/>
            <a:ext cx="1016034"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South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Victoria</a:t>
            </a:r>
          </a:p>
        </p:txBody>
      </p:sp>
      <p:sp>
        <p:nvSpPr>
          <p:cNvPr id="119" name="Rectangle 118"/>
          <p:cNvSpPr/>
          <p:nvPr/>
        </p:nvSpPr>
        <p:spPr bwMode="auto">
          <a:xfrm>
            <a:off x="10654637" y="4956028"/>
            <a:ext cx="930153" cy="365519"/>
          </a:xfrm>
          <a:prstGeom prst="rect">
            <a:avLst/>
          </a:prstGeom>
          <a:solidFill>
            <a:srgbClr val="0071BC"/>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Australia East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New South Wales</a:t>
            </a:r>
          </a:p>
        </p:txBody>
      </p:sp>
      <p:sp>
        <p:nvSpPr>
          <p:cNvPr id="8" name="Rectangle 7"/>
          <p:cNvSpPr/>
          <p:nvPr/>
        </p:nvSpPr>
        <p:spPr>
          <a:xfrm>
            <a:off x="6828733" y="6465877"/>
            <a:ext cx="2146758" cy="343443"/>
          </a:xfrm>
          <a:prstGeom prst="rect">
            <a:avLst/>
          </a:prstGeom>
        </p:spPr>
        <p:txBody>
          <a:bodyPr wrap="none">
            <a:spAutoFit/>
          </a:bodyPr>
          <a:lstStyle/>
          <a:p>
            <a:pPr marL="0" lvl="1" defTabSz="913788">
              <a:buSzPct val="100000"/>
              <a:defRPr/>
            </a:pPr>
            <a:r>
              <a:rPr lang="en-US" sz="1600" spc="-29" dirty="0">
                <a:solidFill>
                  <a:srgbClr val="505050"/>
                </a:solidFill>
                <a:latin typeface="Segoe UI Light" panose="020B0502040204020203" pitchFamily="34" charset="0"/>
                <a:cs typeface="Segoe UI Light" panose="020B0502040204020203" pitchFamily="34" charset="0"/>
              </a:rPr>
              <a:t>* Operated by 21Vianet</a:t>
            </a:r>
          </a:p>
        </p:txBody>
      </p:sp>
      <p:grpSp>
        <p:nvGrpSpPr>
          <p:cNvPr id="9" name="Group 8"/>
          <p:cNvGrpSpPr/>
          <p:nvPr/>
        </p:nvGrpSpPr>
        <p:grpSpPr>
          <a:xfrm>
            <a:off x="8050000" y="3352541"/>
            <a:ext cx="722678" cy="885034"/>
            <a:chOff x="8211418" y="3419269"/>
            <a:chExt cx="737169" cy="902781"/>
          </a:xfrm>
        </p:grpSpPr>
        <p:sp>
          <p:nvSpPr>
            <p:cNvPr id="121" name="Rectangle 120"/>
            <p:cNvSpPr/>
            <p:nvPr/>
          </p:nvSpPr>
          <p:spPr bwMode="auto">
            <a:xfrm>
              <a:off x="8211418" y="3419269"/>
              <a:ext cx="737169" cy="280195"/>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Central</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Pune</a:t>
              </a:r>
            </a:p>
          </p:txBody>
        </p: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302437" y="3784006"/>
              <a:ext cx="560155" cy="538044"/>
            </a:xfrm>
            <a:prstGeom prst="rect">
              <a:avLst/>
            </a:prstGeom>
            <a:effectLst>
              <a:outerShdw blurRad="63500" sx="102000" sy="102000" algn="ctr" rotWithShape="0">
                <a:prstClr val="black">
                  <a:alpha val="40000"/>
                </a:prstClr>
              </a:outerShdw>
            </a:effectLst>
          </p:spPr>
        </p:pic>
        <p:cxnSp>
          <p:nvCxnSpPr>
            <p:cNvPr id="126" name="Straight Connector 125"/>
            <p:cNvCxnSpPr>
              <a:stCxn id="121" idx="2"/>
            </p:cNvCxnSpPr>
            <p:nvPr/>
          </p:nvCxnSpPr>
          <p:spPr>
            <a:xfrm>
              <a:off x="8580003" y="3699464"/>
              <a:ext cx="6574" cy="360052"/>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pic>
        <p:nvPicPr>
          <p:cNvPr id="129" name="Picture 1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69520" y="4222091"/>
            <a:ext cx="549144" cy="527467"/>
          </a:xfrm>
          <a:prstGeom prst="rect">
            <a:avLst/>
          </a:prstGeom>
          <a:effectLst>
            <a:outerShdw blurRad="63500" sx="102000" sy="102000" algn="ctr" rotWithShape="0">
              <a:prstClr val="black">
                <a:alpha val="40000"/>
              </a:prstClr>
            </a:outerShdw>
          </a:effectLst>
        </p:spPr>
      </p:pic>
      <p:pic>
        <p:nvPicPr>
          <p:cNvPr id="131" name="Picture 13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72100" y="3581913"/>
            <a:ext cx="549144" cy="527467"/>
          </a:xfrm>
          <a:prstGeom prst="rect">
            <a:avLst/>
          </a:prstGeom>
          <a:effectLst>
            <a:outerShdw blurRad="63500" sx="102000" sy="102000" algn="ctr" rotWithShape="0">
              <a:prstClr val="black">
                <a:alpha val="40000"/>
              </a:prstClr>
            </a:outerShdw>
          </a:effectLst>
        </p:spPr>
      </p:pic>
      <p:pic>
        <p:nvPicPr>
          <p:cNvPr id="138" name="Picture 13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42444" y="5540736"/>
            <a:ext cx="549144" cy="527467"/>
          </a:xfrm>
          <a:prstGeom prst="rect">
            <a:avLst/>
          </a:prstGeom>
          <a:effectLst>
            <a:outerShdw blurRad="63500" sx="102000" sy="102000" algn="ctr" rotWithShape="0">
              <a:prstClr val="black">
                <a:alpha val="40000"/>
              </a:prstClr>
            </a:outerShdw>
          </a:effectLst>
        </p:spPr>
      </p:pic>
      <p:pic>
        <p:nvPicPr>
          <p:cNvPr id="139" name="Picture 13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657635" y="5414868"/>
            <a:ext cx="549144" cy="527467"/>
          </a:xfrm>
          <a:prstGeom prst="rect">
            <a:avLst/>
          </a:prstGeom>
          <a:effectLst>
            <a:outerShdw blurRad="63500" sx="102000" sy="102000" algn="ctr" rotWithShape="0">
              <a:prstClr val="black">
                <a:alpha val="40000"/>
              </a:prstClr>
            </a:outerShdw>
          </a:effectLst>
        </p:spPr>
      </p:pic>
      <p:pic>
        <p:nvPicPr>
          <p:cNvPr id="140" name="Picture 13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6428" y="3303899"/>
            <a:ext cx="549144" cy="527467"/>
          </a:xfrm>
          <a:prstGeom prst="rect">
            <a:avLst/>
          </a:prstGeom>
          <a:effectLst>
            <a:outerShdw blurRad="63500" sx="102000" sy="102000" algn="ctr" rotWithShape="0">
              <a:prstClr val="black">
                <a:alpha val="40000"/>
              </a:prstClr>
            </a:outerShdw>
          </a:effectLst>
        </p:spPr>
      </p:pic>
      <p:pic>
        <p:nvPicPr>
          <p:cNvPr id="141" name="Picture 14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442881" y="3009087"/>
            <a:ext cx="549144" cy="527467"/>
          </a:xfrm>
          <a:prstGeom prst="rect">
            <a:avLst/>
          </a:prstGeom>
          <a:effectLst>
            <a:outerShdw blurRad="63500" sx="102000" sy="102000" algn="ctr" rotWithShape="0">
              <a:prstClr val="black">
                <a:alpha val="40000"/>
              </a:prstClr>
            </a:outerShdw>
          </a:effectLst>
        </p:spPr>
      </p:pic>
      <p:pic>
        <p:nvPicPr>
          <p:cNvPr id="142" name="Picture 14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62045" y="2989737"/>
            <a:ext cx="549144" cy="527467"/>
          </a:xfrm>
          <a:prstGeom prst="rect">
            <a:avLst/>
          </a:prstGeom>
          <a:effectLst>
            <a:outerShdw blurRad="63500" sx="102000" sy="102000" algn="ctr" rotWithShape="0">
              <a:prstClr val="black">
                <a:alpha val="40000"/>
              </a:prstClr>
            </a:outerShdw>
          </a:effectLst>
        </p:spPr>
      </p:pic>
      <p:pic>
        <p:nvPicPr>
          <p:cNvPr id="143" name="Picture 14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3302" y="3131750"/>
            <a:ext cx="549144" cy="527467"/>
          </a:xfrm>
          <a:prstGeom prst="rect">
            <a:avLst/>
          </a:prstGeom>
          <a:effectLst>
            <a:outerShdw blurRad="63500" sx="102000" sy="102000" algn="ctr" rotWithShape="0">
              <a:prstClr val="black">
                <a:alpha val="40000"/>
              </a:prstClr>
            </a:outerShdw>
          </a:effectLst>
        </p:spPr>
      </p:pic>
      <p:cxnSp>
        <p:nvCxnSpPr>
          <p:cNvPr id="114" name="Straight Connector 113"/>
          <p:cNvCxnSpPr>
            <a:stCxn id="113" idx="3"/>
          </p:cNvCxnSpPr>
          <p:nvPr/>
        </p:nvCxnSpPr>
        <p:spPr>
          <a:xfrm flipV="1">
            <a:off x="8916311" y="4489780"/>
            <a:ext cx="425461" cy="1454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0" idx="1"/>
          </p:cNvCxnSpPr>
          <p:nvPr/>
        </p:nvCxnSpPr>
        <p:spPr>
          <a:xfrm flipH="1" flipV="1">
            <a:off x="9640014" y="3849623"/>
            <a:ext cx="344641" cy="265758"/>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96" idx="2"/>
          </p:cNvCxnSpPr>
          <p:nvPr/>
        </p:nvCxnSpPr>
        <p:spPr>
          <a:xfrm>
            <a:off x="9028309" y="3272041"/>
            <a:ext cx="822691" cy="29821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99" idx="1"/>
          </p:cNvCxnSpPr>
          <p:nvPr/>
        </p:nvCxnSpPr>
        <p:spPr>
          <a:xfrm flipH="1" flipV="1">
            <a:off x="10452756" y="3399766"/>
            <a:ext cx="410042" cy="6067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98" idx="1"/>
          </p:cNvCxnSpPr>
          <p:nvPr/>
        </p:nvCxnSpPr>
        <p:spPr>
          <a:xfrm flipH="1">
            <a:off x="10541994" y="3003284"/>
            <a:ext cx="320805" cy="25912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94" idx="2"/>
          </p:cNvCxnSpPr>
          <p:nvPr/>
        </p:nvCxnSpPr>
        <p:spPr>
          <a:xfrm flipH="1">
            <a:off x="9721758" y="2875100"/>
            <a:ext cx="168217" cy="40157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9" idx="2"/>
          </p:cNvCxnSpPr>
          <p:nvPr/>
        </p:nvCxnSpPr>
        <p:spPr>
          <a:xfrm flipH="1">
            <a:off x="10927893" y="5321548"/>
            <a:ext cx="191821" cy="35911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8" idx="3"/>
          </p:cNvCxnSpPr>
          <p:nvPr/>
        </p:nvCxnSpPr>
        <p:spPr>
          <a:xfrm>
            <a:off x="10161476" y="5694479"/>
            <a:ext cx="551791" cy="114329"/>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46" name="Picture 1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75358" y="2515387"/>
            <a:ext cx="549144" cy="527467"/>
          </a:xfrm>
          <a:prstGeom prst="rect">
            <a:avLst/>
          </a:prstGeom>
          <a:effectLst>
            <a:outerShdw blurRad="63500" sx="102000" sy="102000" algn="ctr" rotWithShape="0">
              <a:prstClr val="black">
                <a:alpha val="40000"/>
              </a:prstClr>
            </a:outerShdw>
          </a:effectLst>
        </p:spPr>
      </p:pic>
      <p:pic>
        <p:nvPicPr>
          <p:cNvPr id="147" name="Picture 14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12927" y="2481620"/>
            <a:ext cx="549144" cy="527467"/>
          </a:xfrm>
          <a:prstGeom prst="rect">
            <a:avLst/>
          </a:prstGeom>
          <a:effectLst>
            <a:outerShdw blurRad="63500" sx="102000" sy="102000" algn="ctr" rotWithShape="0">
              <a:prstClr val="black">
                <a:alpha val="40000"/>
              </a:prstClr>
            </a:outerShdw>
          </a:effectLst>
        </p:spPr>
      </p:pic>
      <p:cxnSp>
        <p:nvCxnSpPr>
          <p:cNvPr id="144" name="Straight Connector 143"/>
          <p:cNvCxnSpPr>
            <a:stCxn id="92" idx="2"/>
          </p:cNvCxnSpPr>
          <p:nvPr/>
        </p:nvCxnSpPr>
        <p:spPr>
          <a:xfrm flipH="1">
            <a:off x="6149930" y="2444197"/>
            <a:ext cx="318895" cy="342027"/>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82" idx="2"/>
          </p:cNvCxnSpPr>
          <p:nvPr/>
        </p:nvCxnSpPr>
        <p:spPr>
          <a:xfrm>
            <a:off x="5347288" y="2376812"/>
            <a:ext cx="338864" cy="37056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flipV="1">
            <a:off x="1558387" y="3260494"/>
            <a:ext cx="394790" cy="5401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pic>
        <p:nvPicPr>
          <p:cNvPr id="176" name="Picture 17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0381" y="3413494"/>
            <a:ext cx="549144" cy="527467"/>
          </a:xfrm>
          <a:prstGeom prst="rect">
            <a:avLst/>
          </a:prstGeom>
          <a:effectLst>
            <a:outerShdw blurRad="63500" sx="102000" sy="102000" algn="ctr" rotWithShape="0">
              <a:prstClr val="black">
                <a:alpha val="40000"/>
              </a:prstClr>
            </a:outerShdw>
          </a:effectLst>
        </p:spPr>
      </p:pic>
      <p:pic>
        <p:nvPicPr>
          <p:cNvPr id="177" name="Picture 1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32216" y="2879873"/>
            <a:ext cx="549144" cy="527467"/>
          </a:xfrm>
          <a:prstGeom prst="rect">
            <a:avLst/>
          </a:prstGeom>
          <a:effectLst>
            <a:outerShdw blurRad="63500" sx="102000" sy="102000" algn="ctr" rotWithShape="0">
              <a:prstClr val="black">
                <a:alpha val="40000"/>
              </a:prstClr>
            </a:outerShdw>
          </a:effectLst>
        </p:spPr>
      </p:pic>
      <p:pic>
        <p:nvPicPr>
          <p:cNvPr id="178" name="Picture 17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61540" y="2959600"/>
            <a:ext cx="549144" cy="527467"/>
          </a:xfrm>
          <a:prstGeom prst="rect">
            <a:avLst/>
          </a:prstGeom>
          <a:effectLst>
            <a:outerShdw blurRad="63500" sx="102000" sy="102000" algn="ctr" rotWithShape="0">
              <a:prstClr val="black">
                <a:alpha val="40000"/>
              </a:prstClr>
            </a:outerShdw>
          </a:effectLst>
        </p:spPr>
      </p:pic>
      <p:pic>
        <p:nvPicPr>
          <p:cNvPr id="181" name="Picture 18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61538" y="3084697"/>
            <a:ext cx="549144" cy="527467"/>
          </a:xfrm>
          <a:prstGeom prst="rect">
            <a:avLst/>
          </a:prstGeom>
          <a:effectLst>
            <a:outerShdw blurRad="63500" sx="102000" sy="102000" algn="ctr" rotWithShape="0">
              <a:prstClr val="black">
                <a:alpha val="40000"/>
              </a:prstClr>
            </a:outerShdw>
          </a:effectLst>
        </p:spPr>
      </p:pic>
      <p:pic>
        <p:nvPicPr>
          <p:cNvPr id="182" name="Picture 18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16055" y="5045375"/>
            <a:ext cx="549144" cy="527467"/>
          </a:xfrm>
          <a:prstGeom prst="rect">
            <a:avLst/>
          </a:prstGeom>
          <a:effectLst>
            <a:outerShdw blurRad="63500" sx="102000" sy="102000" algn="ctr" rotWithShape="0">
              <a:prstClr val="black">
                <a:alpha val="40000"/>
              </a:prstClr>
            </a:outerShdw>
          </a:effectLst>
        </p:spPr>
      </p:pic>
      <p:cxnSp>
        <p:nvCxnSpPr>
          <p:cNvPr id="149" name="Straight Connector 148"/>
          <p:cNvCxnSpPr>
            <a:stCxn id="76" idx="1"/>
          </p:cNvCxnSpPr>
          <p:nvPr/>
        </p:nvCxnSpPr>
        <p:spPr>
          <a:xfrm flipH="1">
            <a:off x="3333885" y="3291929"/>
            <a:ext cx="655790" cy="6061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3400490" y="2289369"/>
            <a:ext cx="1290404" cy="894478"/>
            <a:chOff x="3468676" y="2334779"/>
            <a:chExt cx="1316279" cy="912414"/>
          </a:xfrm>
        </p:grpSpPr>
        <p:sp>
          <p:nvSpPr>
            <p:cNvPr id="109" name="Rectangle 108"/>
            <p:cNvSpPr/>
            <p:nvPr/>
          </p:nvSpPr>
          <p:spPr bwMode="auto">
            <a:xfrm>
              <a:off x="3950139" y="2334779"/>
              <a:ext cx="834816" cy="372848"/>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Canada East</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Quebec City</a:t>
              </a:r>
            </a:p>
          </p:txBody>
        </p:sp>
        <p:pic>
          <p:nvPicPr>
            <p:cNvPr id="180" name="Picture 17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68676" y="2709149"/>
              <a:ext cx="560155" cy="538044"/>
            </a:xfrm>
            <a:prstGeom prst="rect">
              <a:avLst/>
            </a:prstGeom>
            <a:effectLst>
              <a:outerShdw blurRad="63500" sx="102000" sy="102000" algn="ctr" rotWithShape="0">
                <a:prstClr val="black">
                  <a:alpha val="40000"/>
                </a:prstClr>
              </a:outerShdw>
            </a:effectLst>
          </p:spPr>
        </p:pic>
        <p:cxnSp>
          <p:nvCxnSpPr>
            <p:cNvPr id="150" name="Straight Connector 149"/>
            <p:cNvCxnSpPr>
              <a:stCxn id="109" idx="2"/>
            </p:cNvCxnSpPr>
            <p:nvPr/>
          </p:nvCxnSpPr>
          <p:spPr>
            <a:xfrm flipH="1">
              <a:off x="3745379" y="2707627"/>
              <a:ext cx="622168" cy="275059"/>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2909366" y="2236716"/>
            <a:ext cx="919008" cy="1082457"/>
            <a:chOff x="2967704" y="2281069"/>
            <a:chExt cx="937436" cy="1104163"/>
          </a:xfrm>
        </p:grpSpPr>
        <p:sp>
          <p:nvSpPr>
            <p:cNvPr id="108" name="Rectangle 107"/>
            <p:cNvSpPr/>
            <p:nvPr/>
          </p:nvSpPr>
          <p:spPr bwMode="auto">
            <a:xfrm>
              <a:off x="2967704" y="2281069"/>
              <a:ext cx="937436" cy="330603"/>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Canada Central</a:t>
              </a:r>
            </a:p>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Toronto</a:t>
              </a:r>
            </a:p>
          </p:txBody>
        </p:sp>
        <p:pic>
          <p:nvPicPr>
            <p:cNvPr id="179" name="Picture 17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169247" y="2847188"/>
              <a:ext cx="560155" cy="538044"/>
            </a:xfrm>
            <a:prstGeom prst="rect">
              <a:avLst/>
            </a:prstGeom>
            <a:effectLst>
              <a:outerShdw blurRad="63500" sx="102000" sy="102000" algn="ctr" rotWithShape="0">
                <a:prstClr val="black">
                  <a:alpha val="40000"/>
                </a:prstClr>
              </a:outerShdw>
            </a:effectLst>
          </p:spPr>
        </p:pic>
        <p:cxnSp>
          <p:nvCxnSpPr>
            <p:cNvPr id="151" name="Straight Connector 150"/>
            <p:cNvCxnSpPr/>
            <p:nvPr/>
          </p:nvCxnSpPr>
          <p:spPr>
            <a:xfrm>
              <a:off x="3431924" y="2607412"/>
              <a:ext cx="14024" cy="509688"/>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cxnSp>
        <p:nvCxnSpPr>
          <p:cNvPr id="152" name="Straight Connector 151"/>
          <p:cNvCxnSpPr>
            <a:stCxn id="85" idx="2"/>
          </p:cNvCxnSpPr>
          <p:nvPr/>
        </p:nvCxnSpPr>
        <p:spPr>
          <a:xfrm>
            <a:off x="2685785" y="2193106"/>
            <a:ext cx="352552" cy="1036925"/>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74" idx="2"/>
          </p:cNvCxnSpPr>
          <p:nvPr/>
        </p:nvCxnSpPr>
        <p:spPr>
          <a:xfrm>
            <a:off x="2155097" y="2696668"/>
            <a:ext cx="754269" cy="450633"/>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88" idx="3"/>
          </p:cNvCxnSpPr>
          <p:nvPr/>
        </p:nvCxnSpPr>
        <p:spPr>
          <a:xfrm flipV="1">
            <a:off x="2310839" y="3681674"/>
            <a:ext cx="451416" cy="137542"/>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86" idx="3"/>
          </p:cNvCxnSpPr>
          <p:nvPr/>
        </p:nvCxnSpPr>
        <p:spPr>
          <a:xfrm>
            <a:off x="1758568" y="2780300"/>
            <a:ext cx="1142115" cy="36700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77" idx="1"/>
          </p:cNvCxnSpPr>
          <p:nvPr/>
        </p:nvCxnSpPr>
        <p:spPr>
          <a:xfrm flipH="1" flipV="1">
            <a:off x="3333885" y="3354903"/>
            <a:ext cx="937962" cy="345061"/>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78" idx="0"/>
          </p:cNvCxnSpPr>
          <p:nvPr/>
        </p:nvCxnSpPr>
        <p:spPr>
          <a:xfrm flipH="1" flipV="1">
            <a:off x="3333887" y="3354903"/>
            <a:ext cx="439668" cy="370930"/>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0" idx="1"/>
          </p:cNvCxnSpPr>
          <p:nvPr/>
        </p:nvCxnSpPr>
        <p:spPr>
          <a:xfrm flipH="1" flipV="1">
            <a:off x="4487795" y="5316611"/>
            <a:ext cx="371677" cy="264056"/>
          </a:xfrm>
          <a:prstGeom prst="line">
            <a:avLst/>
          </a:prstGeom>
          <a:ln>
            <a:solidFill>
              <a:srgbClr val="393B67"/>
            </a:solidFill>
            <a:tailEnd type="oval" w="med" len="med"/>
          </a:ln>
        </p:spPr>
        <p:style>
          <a:lnRef idx="1">
            <a:schemeClr val="accent1"/>
          </a:lnRef>
          <a:fillRef idx="0">
            <a:schemeClr val="accent1"/>
          </a:fillRef>
          <a:effectRef idx="0">
            <a:schemeClr val="accent1"/>
          </a:effectRef>
          <a:fontRef idx="minor">
            <a:schemeClr val="tx1"/>
          </a:fontRef>
        </p:style>
      </p:cxnSp>
      <p:grpSp>
        <p:nvGrpSpPr>
          <p:cNvPr id="87" name="Group 86"/>
          <p:cNvGrpSpPr/>
          <p:nvPr/>
        </p:nvGrpSpPr>
        <p:grpSpPr>
          <a:xfrm>
            <a:off x="7456939" y="3665524"/>
            <a:ext cx="1164881" cy="527467"/>
            <a:chOff x="7606465" y="3738529"/>
            <a:chExt cx="1188239" cy="538044"/>
          </a:xfrm>
        </p:grpSpPr>
        <p:pic>
          <p:nvPicPr>
            <p:cNvPr id="89" name="Picture 8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34549" y="3738529"/>
              <a:ext cx="560155" cy="538044"/>
            </a:xfrm>
            <a:prstGeom prst="rect">
              <a:avLst/>
            </a:prstGeom>
            <a:effectLst>
              <a:outerShdw blurRad="63500" sx="102000" sy="102000" algn="ctr" rotWithShape="0">
                <a:prstClr val="black">
                  <a:alpha val="40000"/>
                </a:prstClr>
              </a:outerShdw>
            </a:effectLst>
          </p:spPr>
        </p:pic>
        <p:sp>
          <p:nvSpPr>
            <p:cNvPr id="91" name="Rectangle 90"/>
            <p:cNvSpPr/>
            <p:nvPr/>
          </p:nvSpPr>
          <p:spPr bwMode="auto">
            <a:xfrm>
              <a:off x="7606465" y="3913029"/>
              <a:ext cx="693614" cy="280195"/>
            </a:xfrm>
            <a:prstGeom prst="rect">
              <a:avLst/>
            </a:prstGeom>
            <a:solidFill>
              <a:srgbClr val="7FBA0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367" tIns="91371" rIns="91367" bIns="91379" numCol="1" rtlCol="0" anchor="ctr" anchorCtr="0" compatLnSpc="1"/>
            <a:lstStyle/>
            <a:p>
              <a:pPr algn="ctr" defTabSz="1218092">
                <a:defRPr/>
              </a:pPr>
              <a:r>
                <a:rPr lang="en-US" sz="784" dirty="0">
                  <a:solidFill>
                    <a:srgbClr val="FFFFFF"/>
                  </a:solidFill>
                  <a:latin typeface="Segoe UI Light"/>
                  <a:ea typeface="Verdana" panose="020B0604030504040204" pitchFamily="34" charset="0"/>
                  <a:cs typeface="Arial" panose="020B0604020202020204" pitchFamily="34" charset="0"/>
                </a:rPr>
                <a:t>India West</a:t>
              </a:r>
            </a:p>
            <a:p>
              <a:pPr algn="ctr" defTabSz="1218092">
                <a:defRPr/>
              </a:pPr>
              <a:r>
                <a:rPr lang="en-US" sz="784" i="1" dirty="0">
                  <a:solidFill>
                    <a:srgbClr val="FFFFFF"/>
                  </a:solidFill>
                  <a:latin typeface="Segoe UI Light"/>
                  <a:ea typeface="Verdana" panose="020B0604030504040204" pitchFamily="34" charset="0"/>
                  <a:cs typeface="Arial" panose="020B0604020202020204" pitchFamily="34" charset="0"/>
                </a:rPr>
                <a:t>Mumbai</a:t>
              </a:r>
            </a:p>
          </p:txBody>
        </p:sp>
        <p:cxnSp>
          <p:nvCxnSpPr>
            <p:cNvPr id="93" name="Straight Connector 92"/>
            <p:cNvCxnSpPr>
              <a:stCxn id="91" idx="3"/>
            </p:cNvCxnSpPr>
            <p:nvPr/>
          </p:nvCxnSpPr>
          <p:spPr>
            <a:xfrm flipV="1">
              <a:off x="8300078" y="4009260"/>
              <a:ext cx="215625" cy="43867"/>
            </a:xfrm>
            <a:prstGeom prst="line">
              <a:avLst/>
            </a:prstGeom>
            <a:ln>
              <a:solidFill>
                <a:srgbClr val="7FBA00"/>
              </a:solidFill>
              <a:tailEnd type="oval" w="med" len="med"/>
            </a:ln>
          </p:spPr>
          <p:style>
            <a:lnRef idx="1">
              <a:schemeClr val="accent1"/>
            </a:lnRef>
            <a:fillRef idx="0">
              <a:schemeClr val="accent1"/>
            </a:fillRef>
            <a:effectRef idx="0">
              <a:schemeClr val="accent1"/>
            </a:effectRef>
            <a:fontRef idx="minor">
              <a:schemeClr val="tx1"/>
            </a:fontRef>
          </p:style>
        </p:cxnSp>
      </p:grpSp>
      <p:sp>
        <p:nvSpPr>
          <p:cNvPr id="3" name="TextBox 2"/>
          <p:cNvSpPr txBox="1"/>
          <p:nvPr/>
        </p:nvSpPr>
        <p:spPr>
          <a:xfrm>
            <a:off x="104765" y="5355297"/>
            <a:ext cx="3440997" cy="1634294"/>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30 Azure Regions</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22 Generally Available</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8 Announced</a:t>
            </a:r>
          </a:p>
          <a:p>
            <a:pPr marL="342900" indent="-342900">
              <a:lnSpc>
                <a:spcPct val="90000"/>
              </a:lnSpc>
              <a:spcAft>
                <a:spcPts val="600"/>
              </a:spcAft>
              <a:buFont typeface="Arial" panose="020B0604020202020204" pitchFamily="34" charset="0"/>
              <a:buChar char="•"/>
            </a:pPr>
            <a:r>
              <a:rPr lang="en-US" sz="1600" dirty="0">
                <a:gradFill>
                  <a:gsLst>
                    <a:gs pos="2917">
                      <a:schemeClr val="tx1"/>
                    </a:gs>
                    <a:gs pos="30000">
                      <a:schemeClr val="tx1"/>
                    </a:gs>
                  </a:gsLst>
                  <a:lin ang="5400000" scaled="0"/>
                </a:gradFill>
              </a:rPr>
              <a:t>More than AWS and Google Cloud </a:t>
            </a:r>
            <a:r>
              <a:rPr lang="en-US" sz="1600" i="1" dirty="0">
                <a:gradFill>
                  <a:gsLst>
                    <a:gs pos="2917">
                      <a:schemeClr val="tx1"/>
                    </a:gs>
                    <a:gs pos="30000">
                      <a:schemeClr val="tx1"/>
                    </a:gs>
                  </a:gsLst>
                  <a:lin ang="5400000" scaled="0"/>
                </a:gradFill>
              </a:rPr>
              <a:t>combined!</a:t>
            </a:r>
            <a:endParaRPr lang="en-US" sz="1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264037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1250"/>
                                  </p:stCondLst>
                                  <p:childTnLst>
                                    <p:set>
                                      <p:cBhvr>
                                        <p:cTn id="6" dur="1" fill="hold">
                                          <p:stCondLst>
                                            <p:cond delay="0"/>
                                          </p:stCondLst>
                                        </p:cTn>
                                        <p:tgtEl>
                                          <p:spTgt spid="87"/>
                                        </p:tgtEl>
                                        <p:attrNameLst>
                                          <p:attrName>style.visibility</p:attrName>
                                        </p:attrNameLst>
                                      </p:cBhvr>
                                      <p:to>
                                        <p:strVal val="visible"/>
                                      </p:to>
                                    </p:set>
                                    <p:animEffect transition="in" filter="wipe(right)">
                                      <p:cBhvr>
                                        <p:cTn id="7" dur="500"/>
                                        <p:tgtEl>
                                          <p:spTgt spid="87"/>
                                        </p:tgtEl>
                                      </p:cBhvr>
                                    </p:animEffect>
                                  </p:childTnLst>
                                </p:cTn>
                              </p:par>
                            </p:childTnLst>
                          </p:cTn>
                        </p:par>
                        <p:par>
                          <p:cTn id="8" fill="hold">
                            <p:stCondLst>
                              <p:cond delay="1750"/>
                            </p:stCondLst>
                            <p:childTnLst>
                              <p:par>
                                <p:cTn id="9" presetID="22" presetClass="entr" presetSubtype="4"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500"/>
                                        <p:tgtEl>
                                          <p:spTgt spid="9"/>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275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500"/>
                                        <p:tgtEl>
                                          <p:spTgt spid="5"/>
                                        </p:tgtEl>
                                      </p:cBhvr>
                                    </p:animEffect>
                                  </p:childTnLst>
                                </p:cTn>
                              </p:par>
                            </p:childTnLst>
                          </p:cTn>
                        </p:par>
                        <p:par>
                          <p:cTn id="20" fill="hold">
                            <p:stCondLst>
                              <p:cond delay="325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Stories</a:t>
            </a:r>
          </a:p>
        </p:txBody>
      </p:sp>
    </p:spTree>
    <p:extLst>
      <p:ext uri="{BB962C8B-B14F-4D97-AF65-F5344CB8AC3E}">
        <p14:creationId xmlns:p14="http://schemas.microsoft.com/office/powerpoint/2010/main" val="3897600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3925562"/>
          </a:xfrm>
        </p:spPr>
        <p:txBody>
          <a:bodyPr/>
          <a:lstStyle/>
          <a:p>
            <a:r>
              <a:rPr lang="en-US" dirty="0"/>
              <a:t>Moving from on-premises to “Azure first”</a:t>
            </a:r>
          </a:p>
          <a:p>
            <a:r>
              <a:rPr lang="en-US" dirty="0"/>
              <a:t>Embrace platform services – don’t want to manage servers</a:t>
            </a:r>
          </a:p>
          <a:p>
            <a:r>
              <a:rPr lang="en-US" dirty="0"/>
              <a:t>U.S. audience with growing global presence</a:t>
            </a:r>
          </a:p>
          <a:p>
            <a:r>
              <a:rPr lang="en-US" dirty="0"/>
              <a:t>Very sensitive to performance metrics</a:t>
            </a:r>
          </a:p>
          <a:p>
            <a:r>
              <a:rPr lang="en-US" dirty="0"/>
              <a:t>Primarily in East US; moving more to West US too</a:t>
            </a:r>
          </a:p>
        </p:txBody>
      </p:sp>
      <p:sp>
        <p:nvSpPr>
          <p:cNvPr id="3" name="Title 2"/>
          <p:cNvSpPr>
            <a:spLocks noGrp="1"/>
          </p:cNvSpPr>
          <p:nvPr>
            <p:ph type="title"/>
          </p:nvPr>
        </p:nvSpPr>
        <p:spPr/>
        <p:txBody>
          <a:bodyPr/>
          <a:lstStyle/>
          <a:p>
            <a:r>
              <a:rPr lang="en-US" dirty="0"/>
              <a:t>Digital Library Provider</a:t>
            </a:r>
          </a:p>
        </p:txBody>
      </p:sp>
    </p:spTree>
    <p:extLst>
      <p:ext uri="{BB962C8B-B14F-4D97-AF65-F5344CB8AC3E}">
        <p14:creationId xmlns:p14="http://schemas.microsoft.com/office/powerpoint/2010/main" val="1000795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 name="Rectangle 121"/>
          <p:cNvSpPr/>
          <p:nvPr/>
        </p:nvSpPr>
        <p:spPr>
          <a:xfrm>
            <a:off x="1570214" y="154142"/>
            <a:ext cx="8602486" cy="403111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0" name="Rectangle 119"/>
          <p:cNvSpPr/>
          <p:nvPr/>
        </p:nvSpPr>
        <p:spPr>
          <a:xfrm>
            <a:off x="5543550" y="4975814"/>
            <a:ext cx="4629150" cy="1314203"/>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629" y="750315"/>
            <a:ext cx="457200" cy="457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3280" y="754597"/>
            <a:ext cx="457200" cy="457200"/>
          </a:xfrm>
          <a:prstGeom prst="rect">
            <a:avLst/>
          </a:prstGeom>
        </p:spPr>
      </p:pic>
      <p:cxnSp>
        <p:nvCxnSpPr>
          <p:cNvPr id="7" name="Straight Arrow Connector 6"/>
          <p:cNvCxnSpPr>
            <a:stCxn id="4" idx="3"/>
            <a:endCxn id="5" idx="1"/>
          </p:cNvCxnSpPr>
          <p:nvPr/>
        </p:nvCxnSpPr>
        <p:spPr>
          <a:xfrm>
            <a:off x="620829" y="978915"/>
            <a:ext cx="1072451" cy="4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6551" y="745962"/>
            <a:ext cx="457200" cy="457200"/>
          </a:xfrm>
          <a:prstGeom prst="rect">
            <a:avLst/>
          </a:prstGeom>
        </p:spPr>
      </p:pic>
      <p:cxnSp>
        <p:nvCxnSpPr>
          <p:cNvPr id="12" name="Straight Arrow Connector 11"/>
          <p:cNvCxnSpPr>
            <a:stCxn id="5" idx="3"/>
          </p:cNvCxnSpPr>
          <p:nvPr/>
        </p:nvCxnSpPr>
        <p:spPr>
          <a:xfrm>
            <a:off x="2150480" y="983197"/>
            <a:ext cx="362843" cy="2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10" idx="1"/>
          </p:cNvCxnSpPr>
          <p:nvPr/>
        </p:nvCxnSpPr>
        <p:spPr>
          <a:xfrm flipV="1">
            <a:off x="3713585" y="974562"/>
            <a:ext cx="692966" cy="5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277911" y="315092"/>
            <a:ext cx="76026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0" dirty="0">
                <a:solidFill>
                  <a:sysClr val="windowText" lastClr="000000"/>
                </a:solidFill>
              </a:rPr>
              <a:t>API App</a:t>
            </a:r>
            <a:endParaRPr kumimoji="0" lang="en-US" sz="1200" b="0" i="0" u="none" strike="noStrike" kern="0" cap="none" spc="0" normalizeH="0" baseline="0" noProof="0" dirty="0">
              <a:ln>
                <a:noFill/>
              </a:ln>
              <a:solidFill>
                <a:sysClr val="windowText" lastClr="000000"/>
              </a:solidFill>
              <a:effectLst/>
              <a:uLnTx/>
              <a:uFillTx/>
            </a:endParaRPr>
          </a:p>
        </p:txBody>
      </p:sp>
      <p:cxnSp>
        <p:nvCxnSpPr>
          <p:cNvPr id="37" name="Straight Arrow Connector 36"/>
          <p:cNvCxnSpPr>
            <a:stCxn id="10" idx="3"/>
            <a:endCxn id="10" idx="3"/>
          </p:cNvCxnSpPr>
          <p:nvPr/>
        </p:nvCxnSpPr>
        <p:spPr>
          <a:xfrm>
            <a:off x="4863751" y="974562"/>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0" idx="3"/>
            <a:endCxn id="43" idx="1"/>
          </p:cNvCxnSpPr>
          <p:nvPr/>
        </p:nvCxnSpPr>
        <p:spPr>
          <a:xfrm flipV="1">
            <a:off x="4863751" y="563243"/>
            <a:ext cx="355915" cy="411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19666" y="334643"/>
            <a:ext cx="457200" cy="457200"/>
          </a:xfrm>
          <a:prstGeom prst="rect">
            <a:avLst/>
          </a:prstGeom>
        </p:spPr>
      </p:pic>
      <p:cxnSp>
        <p:nvCxnSpPr>
          <p:cNvPr id="66" name="Elbow Connector 65"/>
          <p:cNvCxnSpPr>
            <a:stCxn id="10" idx="2"/>
            <a:endCxn id="59" idx="0"/>
          </p:cNvCxnSpPr>
          <p:nvPr/>
        </p:nvCxnSpPr>
        <p:spPr>
          <a:xfrm rot="5400000" flipH="1" flipV="1">
            <a:off x="6638515" y="-1292003"/>
            <a:ext cx="491800" cy="4498529"/>
          </a:xfrm>
          <a:prstGeom prst="bentConnector5">
            <a:avLst>
              <a:gd name="adj1" fmla="val -46482"/>
              <a:gd name="adj2" fmla="val 30463"/>
              <a:gd name="adj3" fmla="val 146482"/>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Elbow Connector 67"/>
          <p:cNvCxnSpPr>
            <a:stCxn id="10" idx="3"/>
            <a:endCxn id="125" idx="0"/>
          </p:cNvCxnSpPr>
          <p:nvPr/>
        </p:nvCxnSpPr>
        <p:spPr>
          <a:xfrm flipV="1">
            <a:off x="4863751" y="575053"/>
            <a:ext cx="2095629" cy="399509"/>
          </a:xfrm>
          <a:prstGeom prst="bentConnector4">
            <a:avLst>
              <a:gd name="adj1" fmla="val 43449"/>
              <a:gd name="adj2" fmla="val 157220"/>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24269" y="5477693"/>
            <a:ext cx="533738" cy="533738"/>
          </a:xfrm>
          <a:prstGeom prst="rect">
            <a:avLst/>
          </a:prstGeom>
        </p:spPr>
      </p:pic>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62924" y="5516360"/>
            <a:ext cx="533738" cy="533738"/>
          </a:xfrm>
          <a:prstGeom prst="rect">
            <a:avLst/>
          </a:prstGeom>
        </p:spPr>
      </p:pic>
      <p:pic>
        <p:nvPicPr>
          <p:cNvPr id="95" name="Picture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92815" y="1498738"/>
            <a:ext cx="457200" cy="457200"/>
          </a:xfrm>
          <a:prstGeom prst="rect">
            <a:avLst/>
          </a:prstGeom>
        </p:spPr>
      </p:pic>
      <p:pic>
        <p:nvPicPr>
          <p:cNvPr id="103" name="Picture 10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8597" y="5498970"/>
            <a:ext cx="533738" cy="533738"/>
          </a:xfrm>
          <a:prstGeom prst="rect">
            <a:avLst/>
          </a:prstGeom>
        </p:spPr>
      </p:pic>
      <p:sp>
        <p:nvSpPr>
          <p:cNvPr id="109" name="TextBox 108"/>
          <p:cNvSpPr txBox="1"/>
          <p:nvPr/>
        </p:nvSpPr>
        <p:spPr>
          <a:xfrm>
            <a:off x="58711" y="4372727"/>
            <a:ext cx="2583860" cy="2446824"/>
          </a:xfrm>
          <a:prstGeom prst="rect">
            <a:avLst/>
          </a:prstGeom>
          <a:noFill/>
          <a:ln w="3175">
            <a:solidFill>
              <a:schemeClr val="tx1"/>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Web API</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ASP.NET Web API</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Azure SQL DB (S0)</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FE Web App</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Node.js web application</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Azure </a:t>
            </a:r>
            <a:r>
              <a:rPr kumimoji="0" lang="en-US" sz="900" b="0" i="0" u="none" strike="noStrike" kern="0" cap="none" spc="0" normalizeH="0" baseline="0" noProof="0" dirty="0" err="1">
                <a:ln>
                  <a:noFill/>
                </a:ln>
                <a:solidFill>
                  <a:sysClr val="windowText" lastClr="000000"/>
                </a:solidFill>
                <a:effectLst/>
                <a:uLnTx/>
                <a:uFillTx/>
              </a:rPr>
              <a:t>Redis</a:t>
            </a:r>
            <a:r>
              <a:rPr kumimoji="0" lang="en-US" sz="900" b="0" i="0" u="none" strike="noStrike" kern="0" cap="none" spc="0" normalizeH="0" baseline="0" noProof="0" dirty="0">
                <a:ln>
                  <a:noFill/>
                </a:ln>
                <a:solidFill>
                  <a:sysClr val="windowText" lastClr="000000"/>
                </a:solidFill>
                <a:effectLst/>
                <a:uLnTx/>
                <a:uFillTx/>
              </a:rPr>
              <a:t> Cache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Standard</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C4</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err="1">
                <a:ln>
                  <a:noFill/>
                </a:ln>
                <a:solidFill>
                  <a:sysClr val="windowText" lastClr="000000"/>
                </a:solidFill>
                <a:effectLst/>
                <a:uLnTx/>
                <a:uFillTx/>
              </a:rPr>
              <a:t>Elasticsearch</a:t>
            </a:r>
            <a:r>
              <a:rPr kumimoji="0" lang="en-US" sz="900" b="0" i="0" u="none" strike="noStrike" kern="0" cap="none" spc="0" normalizeH="0" baseline="0" noProof="0" dirty="0">
                <a:ln>
                  <a:noFill/>
                </a:ln>
                <a:solidFill>
                  <a:sysClr val="windowText" lastClr="000000"/>
                </a:solidFill>
                <a:effectLst/>
                <a:uLnTx/>
                <a:uFillTx/>
              </a:rPr>
              <a:t> Cluster</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9 Ubuntu VMs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2 Ubuntu servers (Nginx as front end servers)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0" cap="none" spc="0" normalizeH="0" baseline="0" noProof="0" dirty="0">
              <a:ln>
                <a:noFill/>
              </a:ln>
              <a:solidFill>
                <a:sysClr val="windowText" lastClr="000000"/>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Pr>
              <a:t>Metadata Cluster</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2 Windows Server 2012 VMs (7 in future)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dirty="0">
                <a:ln>
                  <a:noFill/>
                </a:ln>
                <a:solidFill>
                  <a:sysClr val="windowText" lastClr="000000"/>
                </a:solidFill>
                <a:effectLst/>
                <a:uLnTx/>
                <a:uFillTx/>
              </a:rPr>
              <a:t>A3</a:t>
            </a:r>
          </a:p>
        </p:txBody>
      </p:sp>
      <p:cxnSp>
        <p:nvCxnSpPr>
          <p:cNvPr id="119" name="Elbow Connector 118"/>
          <p:cNvCxnSpPr>
            <a:stCxn id="103" idx="1"/>
            <a:endCxn id="95" idx="3"/>
          </p:cNvCxnSpPr>
          <p:nvPr/>
        </p:nvCxnSpPr>
        <p:spPr>
          <a:xfrm rot="10800000">
            <a:off x="4850015" y="1727339"/>
            <a:ext cx="1898582" cy="4038501"/>
          </a:xfrm>
          <a:prstGeom prst="bentConnector3">
            <a:avLst>
              <a:gd name="adj1" fmla="val 50000"/>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p:cNvSpPr txBox="1"/>
          <p:nvPr/>
        </p:nvSpPr>
        <p:spPr>
          <a:xfrm>
            <a:off x="9262924" y="6031558"/>
            <a:ext cx="1209034"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On-Premises</a:t>
            </a:r>
          </a:p>
        </p:txBody>
      </p:sp>
      <p:pic>
        <p:nvPicPr>
          <p:cNvPr id="128" name="Picture 1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36203" y="3583703"/>
            <a:ext cx="457200" cy="457200"/>
          </a:xfrm>
          <a:prstGeom prst="rect">
            <a:avLst/>
          </a:prstGeom>
        </p:spPr>
      </p:pic>
      <p:cxnSp>
        <p:nvCxnSpPr>
          <p:cNvPr id="133" name="Straight Arrow Connector 132"/>
          <p:cNvCxnSpPr>
            <a:stCxn id="10" idx="2"/>
            <a:endCxn id="95" idx="0"/>
          </p:cNvCxnSpPr>
          <p:nvPr/>
        </p:nvCxnSpPr>
        <p:spPr>
          <a:xfrm flipH="1">
            <a:off x="4621415" y="1203162"/>
            <a:ext cx="13736" cy="2955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p:cNvCxnSpPr>
            <a:stCxn id="4" idx="2"/>
            <a:endCxn id="120" idx="0"/>
          </p:cNvCxnSpPr>
          <p:nvPr/>
        </p:nvCxnSpPr>
        <p:spPr>
          <a:xfrm rot="16200000" flipH="1">
            <a:off x="2241028" y="-641284"/>
            <a:ext cx="3768299" cy="7465896"/>
          </a:xfrm>
          <a:prstGeom prst="bentConnector3">
            <a:avLst>
              <a:gd name="adj1" fmla="val 5556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1626744" y="3757620"/>
            <a:ext cx="1525485" cy="407437"/>
            <a:chOff x="1693544" y="4446710"/>
            <a:chExt cx="1525485" cy="407437"/>
          </a:xfrm>
        </p:grpSpPr>
        <p:pic>
          <p:nvPicPr>
            <p:cNvPr id="123" name="Picture 1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3544" y="4446710"/>
              <a:ext cx="407437" cy="407437"/>
            </a:xfrm>
            <a:prstGeom prst="rect">
              <a:avLst/>
            </a:prstGeom>
          </p:spPr>
        </p:pic>
        <p:sp>
          <p:nvSpPr>
            <p:cNvPr id="162" name="TextBox 161"/>
            <p:cNvSpPr txBox="1"/>
            <p:nvPr/>
          </p:nvSpPr>
          <p:spPr>
            <a:xfrm>
              <a:off x="2054328" y="4558919"/>
              <a:ext cx="1164701"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East US</a:t>
              </a:r>
            </a:p>
          </p:txBody>
        </p:sp>
      </p:grpSp>
      <p:cxnSp>
        <p:nvCxnSpPr>
          <p:cNvPr id="193" name="Straight Arrow Connector 192"/>
          <p:cNvCxnSpPr>
            <a:stCxn id="128" idx="2"/>
            <a:endCxn id="120" idx="0"/>
          </p:cNvCxnSpPr>
          <p:nvPr/>
        </p:nvCxnSpPr>
        <p:spPr>
          <a:xfrm>
            <a:off x="6964803" y="4040903"/>
            <a:ext cx="893322" cy="934911"/>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94" name="Picture 1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03719" y="3561647"/>
            <a:ext cx="457200" cy="457200"/>
          </a:xfrm>
          <a:prstGeom prst="rect">
            <a:avLst/>
          </a:prstGeom>
        </p:spPr>
      </p:pic>
      <p:cxnSp>
        <p:nvCxnSpPr>
          <p:cNvPr id="195" name="Straight Arrow Connector 194"/>
          <p:cNvCxnSpPr>
            <a:stCxn id="194" idx="2"/>
            <a:endCxn id="120" idx="0"/>
          </p:cNvCxnSpPr>
          <p:nvPr/>
        </p:nvCxnSpPr>
        <p:spPr>
          <a:xfrm flipH="1">
            <a:off x="7858125" y="4018847"/>
            <a:ext cx="1274194" cy="956967"/>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p:cNvCxnSpPr>
            <a:stCxn id="128" idx="0"/>
            <a:endCxn id="112" idx="2"/>
          </p:cNvCxnSpPr>
          <p:nvPr/>
        </p:nvCxnSpPr>
        <p:spPr>
          <a:xfrm flipH="1" flipV="1">
            <a:off x="6959380" y="2890138"/>
            <a:ext cx="5423" cy="693565"/>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94" idx="0"/>
            <a:endCxn id="59" idx="2"/>
          </p:cNvCxnSpPr>
          <p:nvPr/>
        </p:nvCxnSpPr>
        <p:spPr>
          <a:xfrm flipV="1">
            <a:off x="9132319" y="2327165"/>
            <a:ext cx="1361" cy="12344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23" name="Picture 2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57908" y="1968425"/>
            <a:ext cx="457200" cy="457200"/>
          </a:xfrm>
          <a:prstGeom prst="rect">
            <a:avLst/>
          </a:prstGeom>
        </p:spPr>
      </p:pic>
      <p:cxnSp>
        <p:nvCxnSpPr>
          <p:cNvPr id="225" name="Straight Arrow Connector 224"/>
          <p:cNvCxnSpPr/>
          <p:nvPr/>
        </p:nvCxnSpPr>
        <p:spPr>
          <a:xfrm flipV="1">
            <a:off x="3500559" y="1262686"/>
            <a:ext cx="282808" cy="693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484755" y="365145"/>
            <a:ext cx="1539673" cy="2315085"/>
            <a:chOff x="11978193" y="993598"/>
            <a:chExt cx="1539673" cy="2315085"/>
          </a:xfrm>
        </p:grpSpPr>
        <p:sp>
          <p:nvSpPr>
            <p:cNvPr id="91" name="Rectangle 90"/>
            <p:cNvSpPr/>
            <p:nvPr/>
          </p:nvSpPr>
          <p:spPr>
            <a:xfrm>
              <a:off x="11978194" y="1034989"/>
              <a:ext cx="1539672" cy="22736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Rectangle 91"/>
            <p:cNvSpPr/>
            <p:nvPr/>
          </p:nvSpPr>
          <p:spPr>
            <a:xfrm>
              <a:off x="12076138" y="1246591"/>
              <a:ext cx="1269257" cy="7285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3" name="Rectangle 92"/>
            <p:cNvSpPr/>
            <p:nvPr/>
          </p:nvSpPr>
          <p:spPr>
            <a:xfrm>
              <a:off x="12076138" y="2162652"/>
              <a:ext cx="1269257" cy="8422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94" name="Picture 9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61256" y="2239989"/>
              <a:ext cx="457200" cy="457200"/>
            </a:xfrm>
            <a:prstGeom prst="rect">
              <a:avLst/>
            </a:prstGeom>
          </p:spPr>
        </p:pic>
        <p:pic>
          <p:nvPicPr>
            <p:cNvPr id="96" name="Picture 9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69613" y="2240133"/>
              <a:ext cx="457200" cy="457200"/>
            </a:xfrm>
            <a:prstGeom prst="rect">
              <a:avLst/>
            </a:prstGeom>
          </p:spPr>
        </p:pic>
        <p:pic>
          <p:nvPicPr>
            <p:cNvPr id="97" name="Picture 9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66588" y="1274861"/>
              <a:ext cx="457200" cy="457200"/>
            </a:xfrm>
            <a:prstGeom prst="rect">
              <a:avLst/>
            </a:prstGeom>
          </p:spPr>
        </p:pic>
        <p:sp>
          <p:nvSpPr>
            <p:cNvPr id="98" name="TextBox 97"/>
            <p:cNvSpPr txBox="1"/>
            <p:nvPr/>
          </p:nvSpPr>
          <p:spPr>
            <a:xfrm>
              <a:off x="12091787" y="2719135"/>
              <a:ext cx="125360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Ubuntu / node.js</a:t>
              </a:r>
            </a:p>
          </p:txBody>
        </p:sp>
        <p:sp>
          <p:nvSpPr>
            <p:cNvPr id="99" name="TextBox 98"/>
            <p:cNvSpPr txBox="1"/>
            <p:nvPr/>
          </p:nvSpPr>
          <p:spPr>
            <a:xfrm>
              <a:off x="12076139" y="1686981"/>
              <a:ext cx="1269256" cy="2858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Nginx cluster</a:t>
              </a:r>
            </a:p>
          </p:txBody>
        </p:sp>
        <p:sp>
          <p:nvSpPr>
            <p:cNvPr id="100" name="TextBox 99"/>
            <p:cNvSpPr txBox="1"/>
            <p:nvPr/>
          </p:nvSpPr>
          <p:spPr>
            <a:xfrm>
              <a:off x="11978193" y="993598"/>
              <a:ext cx="153967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FE Web App</a:t>
              </a:r>
            </a:p>
          </p:txBody>
        </p:sp>
        <p:cxnSp>
          <p:nvCxnSpPr>
            <p:cNvPr id="101" name="Straight Arrow Connector 100"/>
            <p:cNvCxnSpPr>
              <a:stCxn id="92" idx="2"/>
              <a:endCxn id="93" idx="0"/>
            </p:cNvCxnSpPr>
            <p:nvPr/>
          </p:nvCxnSpPr>
          <p:spPr>
            <a:xfrm>
              <a:off x="12710767" y="1975182"/>
              <a:ext cx="0" cy="187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66059" y="1274861"/>
              <a:ext cx="457200" cy="457200"/>
            </a:xfrm>
            <a:prstGeom prst="rect">
              <a:avLst/>
            </a:prstGeom>
          </p:spPr>
        </p:pic>
        <p:pic>
          <p:nvPicPr>
            <p:cNvPr id="110" name="Picture 10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027131" y="3034363"/>
              <a:ext cx="274320" cy="274320"/>
            </a:xfrm>
            <a:prstGeom prst="rect">
              <a:avLst/>
            </a:prstGeom>
          </p:spPr>
        </p:pic>
      </p:grpSp>
      <p:grpSp>
        <p:nvGrpSpPr>
          <p:cNvPr id="111" name="Group 110"/>
          <p:cNvGrpSpPr/>
          <p:nvPr/>
        </p:nvGrpSpPr>
        <p:grpSpPr>
          <a:xfrm>
            <a:off x="6189543" y="575053"/>
            <a:ext cx="1539673" cy="2315085"/>
            <a:chOff x="11978193" y="993598"/>
            <a:chExt cx="1539673" cy="2315085"/>
          </a:xfrm>
        </p:grpSpPr>
        <p:sp>
          <p:nvSpPr>
            <p:cNvPr id="112" name="Rectangle 111"/>
            <p:cNvSpPr/>
            <p:nvPr/>
          </p:nvSpPr>
          <p:spPr>
            <a:xfrm>
              <a:off x="11978194" y="1034989"/>
              <a:ext cx="1539672" cy="227369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3" name="Rectangle 112"/>
            <p:cNvSpPr/>
            <p:nvPr/>
          </p:nvSpPr>
          <p:spPr>
            <a:xfrm>
              <a:off x="12076138" y="1246591"/>
              <a:ext cx="1269257" cy="72859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4" name="Rectangle 113"/>
            <p:cNvSpPr/>
            <p:nvPr/>
          </p:nvSpPr>
          <p:spPr>
            <a:xfrm>
              <a:off x="12076138" y="2162652"/>
              <a:ext cx="1269257" cy="8422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15" name="Picture 1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61256" y="2239989"/>
              <a:ext cx="457200" cy="457200"/>
            </a:xfrm>
            <a:prstGeom prst="rect">
              <a:avLst/>
            </a:prstGeom>
          </p:spPr>
        </p:pic>
        <p:pic>
          <p:nvPicPr>
            <p:cNvPr id="116" name="Picture 11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69613" y="2240133"/>
              <a:ext cx="457200" cy="457200"/>
            </a:xfrm>
            <a:prstGeom prst="rect">
              <a:avLst/>
            </a:prstGeom>
          </p:spPr>
        </p:pic>
        <p:pic>
          <p:nvPicPr>
            <p:cNvPr id="117" name="Picture 1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166588" y="1274861"/>
              <a:ext cx="457200" cy="457200"/>
            </a:xfrm>
            <a:prstGeom prst="rect">
              <a:avLst/>
            </a:prstGeom>
          </p:spPr>
        </p:pic>
        <p:sp>
          <p:nvSpPr>
            <p:cNvPr id="118" name="TextBox 117"/>
            <p:cNvSpPr txBox="1"/>
            <p:nvPr/>
          </p:nvSpPr>
          <p:spPr>
            <a:xfrm>
              <a:off x="12091787" y="2719135"/>
              <a:ext cx="1253608"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ysClr val="windowText" lastClr="000000"/>
                  </a:solidFill>
                  <a:effectLst/>
                  <a:uLnTx/>
                  <a:uFillTx/>
                </a:rPr>
                <a:t>Elasticsearch</a:t>
              </a:r>
              <a:endParaRPr kumimoji="0" lang="en-US" sz="1200" b="0" i="0" u="none" strike="noStrike" kern="0" cap="none" spc="0" normalizeH="0" baseline="0" noProof="0" dirty="0">
                <a:ln>
                  <a:noFill/>
                </a:ln>
                <a:solidFill>
                  <a:sysClr val="windowText" lastClr="000000"/>
                </a:solidFill>
                <a:effectLst/>
                <a:uLnTx/>
                <a:uFillTx/>
              </a:endParaRPr>
            </a:p>
          </p:txBody>
        </p:sp>
        <p:sp>
          <p:nvSpPr>
            <p:cNvPr id="124" name="TextBox 123"/>
            <p:cNvSpPr txBox="1"/>
            <p:nvPr/>
          </p:nvSpPr>
          <p:spPr>
            <a:xfrm>
              <a:off x="12076139" y="1686981"/>
              <a:ext cx="1269256" cy="28582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Nginx cluster</a:t>
              </a:r>
            </a:p>
          </p:txBody>
        </p:sp>
        <p:sp>
          <p:nvSpPr>
            <p:cNvPr id="125" name="TextBox 124"/>
            <p:cNvSpPr txBox="1"/>
            <p:nvPr/>
          </p:nvSpPr>
          <p:spPr>
            <a:xfrm>
              <a:off x="11978193" y="993598"/>
              <a:ext cx="1539673"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Search</a:t>
              </a:r>
            </a:p>
          </p:txBody>
        </p:sp>
        <p:cxnSp>
          <p:nvCxnSpPr>
            <p:cNvPr id="126" name="Straight Arrow Connector 125"/>
            <p:cNvCxnSpPr>
              <a:stCxn id="113" idx="2"/>
              <a:endCxn id="114" idx="0"/>
            </p:cNvCxnSpPr>
            <p:nvPr/>
          </p:nvCxnSpPr>
          <p:spPr>
            <a:xfrm>
              <a:off x="12710767" y="1975182"/>
              <a:ext cx="0" cy="187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2766059" y="1274861"/>
              <a:ext cx="457200" cy="457200"/>
            </a:xfrm>
            <a:prstGeom prst="rect">
              <a:avLst/>
            </a:prstGeom>
          </p:spPr>
        </p:pic>
        <p:pic>
          <p:nvPicPr>
            <p:cNvPr id="129" name="Picture 1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027131" y="3034363"/>
              <a:ext cx="274320" cy="274320"/>
            </a:xfrm>
            <a:prstGeom prst="rect">
              <a:avLst/>
            </a:prstGeom>
          </p:spPr>
        </p:pic>
      </p:grpSp>
      <p:grpSp>
        <p:nvGrpSpPr>
          <p:cNvPr id="237" name="Group 236"/>
          <p:cNvGrpSpPr/>
          <p:nvPr/>
        </p:nvGrpSpPr>
        <p:grpSpPr>
          <a:xfrm>
            <a:off x="8325783" y="658129"/>
            <a:ext cx="1613073" cy="1669036"/>
            <a:chOff x="9599846" y="500663"/>
            <a:chExt cx="1613073" cy="1669036"/>
          </a:xfrm>
        </p:grpSpPr>
        <p:sp>
          <p:nvSpPr>
            <p:cNvPr id="59" name="Rectangle 58"/>
            <p:cNvSpPr/>
            <p:nvPr/>
          </p:nvSpPr>
          <p:spPr>
            <a:xfrm>
              <a:off x="9602567" y="553896"/>
              <a:ext cx="1610352" cy="161580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0" name="TextBox 59"/>
            <p:cNvSpPr txBox="1"/>
            <p:nvPr/>
          </p:nvSpPr>
          <p:spPr>
            <a:xfrm>
              <a:off x="9599846" y="500663"/>
              <a:ext cx="1613073" cy="2874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Metadata</a:t>
              </a:r>
            </a:p>
          </p:txBody>
        </p:sp>
        <p:pic>
          <p:nvPicPr>
            <p:cNvPr id="244" name="Picture 2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76566" y="1895379"/>
              <a:ext cx="274320" cy="274320"/>
            </a:xfrm>
            <a:prstGeom prst="rect">
              <a:avLst/>
            </a:prstGeom>
          </p:spPr>
        </p:pic>
        <p:grpSp>
          <p:nvGrpSpPr>
            <p:cNvPr id="28" name="Group 27"/>
            <p:cNvGrpSpPr/>
            <p:nvPr/>
          </p:nvGrpSpPr>
          <p:grpSpPr>
            <a:xfrm>
              <a:off x="9735053" y="793007"/>
              <a:ext cx="1269257" cy="1018148"/>
              <a:chOff x="9822481" y="1043947"/>
              <a:chExt cx="1269257" cy="1018148"/>
            </a:xfrm>
          </p:grpSpPr>
          <p:sp>
            <p:nvSpPr>
              <p:cNvPr id="130" name="Rectangle 129"/>
              <p:cNvSpPr/>
              <p:nvPr/>
            </p:nvSpPr>
            <p:spPr>
              <a:xfrm>
                <a:off x="9822481" y="1043947"/>
                <a:ext cx="1269257" cy="1018148"/>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131" name="Picture 1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07599" y="1121284"/>
                <a:ext cx="457200" cy="457200"/>
              </a:xfrm>
              <a:prstGeom prst="rect">
                <a:avLst/>
              </a:prstGeom>
            </p:spPr>
          </p:pic>
          <p:pic>
            <p:nvPicPr>
              <p:cNvPr id="132" name="Picture 1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5956" y="1121428"/>
                <a:ext cx="457200" cy="457200"/>
              </a:xfrm>
              <a:prstGeom prst="rect">
                <a:avLst/>
              </a:prstGeom>
            </p:spPr>
          </p:pic>
          <p:sp>
            <p:nvSpPr>
              <p:cNvPr id="134" name="TextBox 133"/>
              <p:cNvSpPr txBox="1"/>
              <p:nvPr/>
            </p:nvSpPr>
            <p:spPr>
              <a:xfrm>
                <a:off x="9838130" y="1600430"/>
                <a:ext cx="1253608"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Windows Server 2012</a:t>
                </a:r>
              </a:p>
            </p:txBody>
          </p:sp>
        </p:grpSp>
      </p:grpSp>
      <p:cxnSp>
        <p:nvCxnSpPr>
          <p:cNvPr id="233" name="Elbow Connector 232"/>
          <p:cNvCxnSpPr>
            <a:stCxn id="4" idx="1"/>
            <a:endCxn id="120" idx="0"/>
          </p:cNvCxnSpPr>
          <p:nvPr/>
        </p:nvCxnSpPr>
        <p:spPr>
          <a:xfrm rot="10800000" flipH="1" flipV="1">
            <a:off x="163629" y="978914"/>
            <a:ext cx="7694496" cy="3996899"/>
          </a:xfrm>
          <a:prstGeom prst="bentConnector4">
            <a:avLst>
              <a:gd name="adj1" fmla="val -743"/>
              <a:gd name="adj2" fmla="val 5286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62871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4854855"/>
          </a:xfrm>
        </p:spPr>
        <p:txBody>
          <a:bodyPr/>
          <a:lstStyle/>
          <a:p>
            <a:r>
              <a:rPr lang="en-US" dirty="0"/>
              <a:t>Startup with “v1” in Azure</a:t>
            </a:r>
          </a:p>
          <a:p>
            <a:pPr lvl="1"/>
            <a:r>
              <a:rPr lang="en-US" dirty="0"/>
              <a:t>VMs</a:t>
            </a:r>
          </a:p>
          <a:p>
            <a:pPr lvl="1"/>
            <a:r>
              <a:rPr lang="en-US" dirty="0"/>
              <a:t>Web Apps</a:t>
            </a:r>
          </a:p>
          <a:p>
            <a:pPr lvl="1"/>
            <a:r>
              <a:rPr lang="en-US" dirty="0"/>
              <a:t>Azure Storage</a:t>
            </a:r>
          </a:p>
          <a:p>
            <a:pPr lvl="1"/>
            <a:r>
              <a:rPr lang="en-US" dirty="0"/>
              <a:t>Microsoft and non-Microsoft technologies</a:t>
            </a:r>
          </a:p>
          <a:p>
            <a:r>
              <a:rPr lang="en-US" dirty="0"/>
              <a:t>Monolithic architecture hard to change</a:t>
            </a:r>
          </a:p>
          <a:p>
            <a:r>
              <a:rPr lang="en-US" dirty="0"/>
              <a:t>“v2” architecture based on Azure Service Fabric</a:t>
            </a:r>
          </a:p>
          <a:p>
            <a:r>
              <a:rPr lang="en-US" dirty="0"/>
              <a:t>Growing interest in “big data” – analytics, Machine Learning, etc.</a:t>
            </a:r>
          </a:p>
        </p:txBody>
      </p:sp>
      <p:sp>
        <p:nvSpPr>
          <p:cNvPr id="3" name="Title 2"/>
          <p:cNvSpPr>
            <a:spLocks noGrp="1"/>
          </p:cNvSpPr>
          <p:nvPr>
            <p:ph type="title"/>
          </p:nvPr>
        </p:nvSpPr>
        <p:spPr/>
        <p:txBody>
          <a:bodyPr/>
          <a:lstStyle/>
          <a:p>
            <a:r>
              <a:rPr lang="en-US" dirty="0"/>
              <a:t>Health and Wellness Provider</a:t>
            </a:r>
          </a:p>
        </p:txBody>
      </p:sp>
    </p:spTree>
    <p:extLst>
      <p:ext uri="{BB962C8B-B14F-4D97-AF65-F5344CB8AC3E}">
        <p14:creationId xmlns:p14="http://schemas.microsoft.com/office/powerpoint/2010/main" val="222697902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8" name="Group 47"/>
          <p:cNvGrpSpPr/>
          <p:nvPr/>
        </p:nvGrpSpPr>
        <p:grpSpPr>
          <a:xfrm>
            <a:off x="141804" y="2475580"/>
            <a:ext cx="1008611" cy="1531258"/>
            <a:chOff x="2872045" y="2267659"/>
            <a:chExt cx="1008611" cy="1531258"/>
          </a:xfrm>
        </p:grpSpPr>
        <p:sp>
          <p:nvSpPr>
            <p:cNvPr id="4" name="Rounded Rectangle 3"/>
            <p:cNvSpPr/>
            <p:nvPr/>
          </p:nvSpPr>
          <p:spPr>
            <a:xfrm>
              <a:off x="3025831" y="2776452"/>
              <a:ext cx="706583" cy="588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 App</a:t>
              </a:r>
            </a:p>
          </p:txBody>
        </p:sp>
        <p:sp>
          <p:nvSpPr>
            <p:cNvPr id="16" name="Rectangle 15"/>
            <p:cNvSpPr/>
            <p:nvPr/>
          </p:nvSpPr>
          <p:spPr>
            <a:xfrm>
              <a:off x="2872045" y="2543695"/>
              <a:ext cx="1008611" cy="1255222"/>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872045" y="2267659"/>
              <a:ext cx="1008611" cy="261610"/>
            </a:xfrm>
            <a:prstGeom prst="rect">
              <a:avLst/>
            </a:prstGeom>
            <a:noFill/>
          </p:spPr>
          <p:txBody>
            <a:bodyPr wrap="square" rtlCol="0">
              <a:spAutoFit/>
            </a:bodyPr>
            <a:lstStyle/>
            <a:p>
              <a:pPr algn="ctr"/>
              <a:r>
                <a:rPr lang="en-US" sz="1100" dirty="0"/>
                <a:t>Client</a:t>
              </a:r>
            </a:p>
          </p:txBody>
        </p:sp>
      </p:grpSp>
      <p:sp>
        <p:nvSpPr>
          <p:cNvPr id="17" name="Rectangle 16"/>
          <p:cNvSpPr/>
          <p:nvPr/>
        </p:nvSpPr>
        <p:spPr>
          <a:xfrm>
            <a:off x="1410139" y="2751616"/>
            <a:ext cx="1008611" cy="1255222"/>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Box 23"/>
          <p:cNvSpPr txBox="1"/>
          <p:nvPr/>
        </p:nvSpPr>
        <p:spPr>
          <a:xfrm>
            <a:off x="1360264" y="2490006"/>
            <a:ext cx="1008611" cy="261610"/>
          </a:xfrm>
          <a:prstGeom prst="rect">
            <a:avLst/>
          </a:prstGeom>
          <a:noFill/>
        </p:spPr>
        <p:txBody>
          <a:bodyPr wrap="square" rtlCol="0">
            <a:spAutoFit/>
          </a:bodyPr>
          <a:lstStyle/>
          <a:p>
            <a:pPr algn="ctr"/>
            <a:r>
              <a:rPr lang="en-US" sz="1100" dirty="0"/>
              <a:t>Ingest</a:t>
            </a:r>
          </a:p>
        </p:txBody>
      </p:sp>
      <p:cxnSp>
        <p:nvCxnSpPr>
          <p:cNvPr id="31" name="Straight Arrow Connector 30"/>
          <p:cNvCxnSpPr>
            <a:stCxn id="16" idx="3"/>
            <a:endCxn id="17" idx="1"/>
          </p:cNvCxnSpPr>
          <p:nvPr/>
        </p:nvCxnSpPr>
        <p:spPr>
          <a:xfrm>
            <a:off x="1150415" y="3379227"/>
            <a:ext cx="259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41804" y="5903919"/>
            <a:ext cx="11756275" cy="861774"/>
          </a:xfrm>
          <a:prstGeom prst="rect">
            <a:avLst/>
          </a:prstGeom>
          <a:noFill/>
        </p:spPr>
        <p:txBody>
          <a:bodyPr wrap="square" rtlCol="0">
            <a:spAutoFit/>
          </a:bodyPr>
          <a:lstStyle/>
          <a:p>
            <a:pPr marL="342900" indent="-342900">
              <a:buFont typeface="+mj-lt"/>
              <a:buAutoNum type="arabicPeriod"/>
            </a:pPr>
            <a:r>
              <a:rPr lang="en-US" sz="1000" dirty="0"/>
              <a:t>Web application logs user events to an Azure </a:t>
            </a:r>
            <a:r>
              <a:rPr lang="en-US" sz="1000" dirty="0" err="1"/>
              <a:t>EventHub</a:t>
            </a:r>
            <a:r>
              <a:rPr lang="en-US" sz="1000" dirty="0"/>
              <a:t>. </a:t>
            </a:r>
          </a:p>
          <a:p>
            <a:pPr marL="342900" indent="-342900">
              <a:buFont typeface="+mj-lt"/>
              <a:buAutoNum type="arabicPeriod"/>
            </a:pPr>
            <a:r>
              <a:rPr lang="en-US" sz="1000" dirty="0"/>
              <a:t>Azure Stream Analytics or HDInsight Storm would retrieve event data from </a:t>
            </a:r>
            <a:r>
              <a:rPr lang="en-US" sz="1000" dirty="0" err="1"/>
              <a:t>EventHub</a:t>
            </a:r>
            <a:r>
              <a:rPr lang="en-US" sz="1000" dirty="0"/>
              <a:t>.</a:t>
            </a:r>
          </a:p>
          <a:p>
            <a:pPr marL="342900" indent="-342900">
              <a:buFont typeface="+mj-lt"/>
              <a:buAutoNum type="arabicPeriod"/>
            </a:pPr>
            <a:r>
              <a:rPr lang="en-US" sz="1000" dirty="0"/>
              <a:t>Stream Analytics jobs would dispatch the data to both a “hot” and “cold” processing path:</a:t>
            </a:r>
          </a:p>
          <a:p>
            <a:pPr marL="800100" lvl="1" indent="-342900">
              <a:buFont typeface="+mj-lt"/>
              <a:buAutoNum type="alphaLcParenR"/>
            </a:pPr>
            <a:r>
              <a:rPr lang="en-US" sz="1000" dirty="0"/>
              <a:t>Hot – Dump data to a data store for near real-time processing (dashboard, search, etc.). Low latency, very little processing</a:t>
            </a:r>
          </a:p>
          <a:p>
            <a:pPr marL="800100" lvl="1" indent="-342900">
              <a:buFont typeface="+mj-lt"/>
              <a:buAutoNum type="alphaLcParenR"/>
            </a:pPr>
            <a:r>
              <a:rPr lang="en-US" sz="1000" dirty="0"/>
              <a:t>Cold – batch style processing against a larger data set; more processing / analysis.</a:t>
            </a:r>
          </a:p>
        </p:txBody>
      </p:sp>
      <p:sp>
        <p:nvSpPr>
          <p:cNvPr id="34" name="TextBox 33"/>
          <p:cNvSpPr txBox="1"/>
          <p:nvPr/>
        </p:nvSpPr>
        <p:spPr>
          <a:xfrm>
            <a:off x="4602539" y="5539197"/>
            <a:ext cx="7594807" cy="400110"/>
          </a:xfrm>
          <a:prstGeom prst="rect">
            <a:avLst/>
          </a:prstGeom>
          <a:noFill/>
        </p:spPr>
        <p:txBody>
          <a:bodyPr wrap="square" rtlCol="0">
            <a:spAutoFit/>
          </a:bodyPr>
          <a:lstStyle/>
          <a:p>
            <a:pPr marL="171450" indent="-171450">
              <a:buFont typeface="Arial" panose="020B0604020202020204" pitchFamily="34" charset="0"/>
              <a:buChar char="•"/>
            </a:pPr>
            <a:r>
              <a:rPr lang="en-US" sz="1000" i="1" dirty="0"/>
              <a:t>Further information need to determine which technology option is the right fight for given scenario (business/technical needs).</a:t>
            </a:r>
          </a:p>
          <a:p>
            <a:pPr marL="171450" indent="-171450">
              <a:buFont typeface="Arial" panose="020B0604020202020204" pitchFamily="34" charset="0"/>
              <a:buChar char="•"/>
            </a:pPr>
            <a:r>
              <a:rPr lang="en-US" sz="1000" i="1" dirty="0"/>
              <a:t>Options for future growth / opportunity without needed to swap out ingestion technologies / services.</a:t>
            </a:r>
          </a:p>
        </p:txBody>
      </p:sp>
      <p:sp>
        <p:nvSpPr>
          <p:cNvPr id="50" name="Rounded Rectangle 49"/>
          <p:cNvSpPr/>
          <p:nvPr/>
        </p:nvSpPr>
        <p:spPr>
          <a:xfrm>
            <a:off x="1453200" y="3090062"/>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a:t>
            </a:r>
            <a:r>
              <a:rPr lang="en-US" sz="1000" dirty="0" err="1"/>
              <a:t>EventHub</a:t>
            </a:r>
            <a:endParaRPr lang="en-US" sz="1000" dirty="0"/>
          </a:p>
        </p:txBody>
      </p:sp>
      <p:cxnSp>
        <p:nvCxnSpPr>
          <p:cNvPr id="35" name="Straight Arrow Connector 34"/>
          <p:cNvCxnSpPr>
            <a:stCxn id="18" idx="3"/>
            <a:endCxn id="59" idx="1"/>
          </p:cNvCxnSpPr>
          <p:nvPr/>
        </p:nvCxnSpPr>
        <p:spPr>
          <a:xfrm>
            <a:off x="4149146" y="3375926"/>
            <a:ext cx="1278659" cy="827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8" idx="3"/>
            <a:endCxn id="84" idx="1"/>
          </p:cNvCxnSpPr>
          <p:nvPr/>
        </p:nvCxnSpPr>
        <p:spPr>
          <a:xfrm flipV="1">
            <a:off x="4149146" y="1173101"/>
            <a:ext cx="1246298" cy="22028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6" name="Group 85"/>
          <p:cNvGrpSpPr/>
          <p:nvPr/>
        </p:nvGrpSpPr>
        <p:grpSpPr>
          <a:xfrm>
            <a:off x="5395444" y="440258"/>
            <a:ext cx="1163633" cy="1465686"/>
            <a:chOff x="4091711" y="408950"/>
            <a:chExt cx="1163633" cy="1465686"/>
          </a:xfrm>
        </p:grpSpPr>
        <p:sp>
          <p:nvSpPr>
            <p:cNvPr id="82" name="Rounded Rectangle 81"/>
            <p:cNvSpPr/>
            <p:nvPr/>
          </p:nvSpPr>
          <p:spPr>
            <a:xfrm>
              <a:off x="4189386" y="496419"/>
              <a:ext cx="989443"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SQL Database</a:t>
              </a:r>
            </a:p>
          </p:txBody>
        </p:sp>
        <p:sp>
          <p:nvSpPr>
            <p:cNvPr id="83" name="Rounded Rectangle 82"/>
            <p:cNvSpPr/>
            <p:nvPr/>
          </p:nvSpPr>
          <p:spPr>
            <a:xfrm>
              <a:off x="4189386" y="1216691"/>
              <a:ext cx="989443"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DocumentDB</a:t>
              </a:r>
            </a:p>
          </p:txBody>
        </p:sp>
        <p:sp>
          <p:nvSpPr>
            <p:cNvPr id="84" name="Rectangle 83"/>
            <p:cNvSpPr/>
            <p:nvPr/>
          </p:nvSpPr>
          <p:spPr>
            <a:xfrm>
              <a:off x="4091711" y="408950"/>
              <a:ext cx="1163633" cy="1465686"/>
            </a:xfrm>
            <a:prstGeom prst="rect">
              <a:avLst/>
            </a:prstGeom>
            <a:solidFill>
              <a:srgbClr val="FF0000">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9" name="TextBox 88"/>
          <p:cNvSpPr txBox="1"/>
          <p:nvPr/>
        </p:nvSpPr>
        <p:spPr>
          <a:xfrm rot="17845796">
            <a:off x="4311214" y="1921947"/>
            <a:ext cx="929721" cy="261610"/>
          </a:xfrm>
          <a:prstGeom prst="rect">
            <a:avLst/>
          </a:prstGeom>
          <a:noFill/>
        </p:spPr>
        <p:txBody>
          <a:bodyPr wrap="square" rtlCol="0">
            <a:spAutoFit/>
          </a:bodyPr>
          <a:lstStyle/>
          <a:p>
            <a:pPr algn="ctr"/>
            <a:r>
              <a:rPr lang="en-US" sz="1100" dirty="0"/>
              <a:t>Hot</a:t>
            </a:r>
          </a:p>
        </p:txBody>
      </p:sp>
      <p:sp>
        <p:nvSpPr>
          <p:cNvPr id="90" name="TextBox 89"/>
          <p:cNvSpPr txBox="1"/>
          <p:nvPr/>
        </p:nvSpPr>
        <p:spPr>
          <a:xfrm rot="1990951">
            <a:off x="4419224" y="3519086"/>
            <a:ext cx="929721" cy="261610"/>
          </a:xfrm>
          <a:prstGeom prst="rect">
            <a:avLst/>
          </a:prstGeom>
          <a:noFill/>
        </p:spPr>
        <p:txBody>
          <a:bodyPr wrap="square" rtlCol="0">
            <a:spAutoFit/>
          </a:bodyPr>
          <a:lstStyle/>
          <a:p>
            <a:pPr algn="ctr"/>
            <a:r>
              <a:rPr lang="en-US" sz="1100" dirty="0"/>
              <a:t>Cold</a:t>
            </a:r>
          </a:p>
        </p:txBody>
      </p:sp>
      <p:sp>
        <p:nvSpPr>
          <p:cNvPr id="52" name="Rectangle 51"/>
          <p:cNvSpPr/>
          <p:nvPr/>
        </p:nvSpPr>
        <p:spPr>
          <a:xfrm>
            <a:off x="8768197" y="2929288"/>
            <a:ext cx="1105593" cy="2574112"/>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7031810" y="2928859"/>
            <a:ext cx="1176606" cy="2552008"/>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6" name="Group 55"/>
          <p:cNvGrpSpPr/>
          <p:nvPr/>
        </p:nvGrpSpPr>
        <p:grpSpPr>
          <a:xfrm>
            <a:off x="5427805" y="3020901"/>
            <a:ext cx="1136414" cy="2093122"/>
            <a:chOff x="6428167" y="2272057"/>
            <a:chExt cx="1136414" cy="2093122"/>
          </a:xfrm>
        </p:grpSpPr>
        <p:sp>
          <p:nvSpPr>
            <p:cNvPr id="57" name="Snip Single Corner Rectangle 56"/>
            <p:cNvSpPr/>
            <p:nvPr/>
          </p:nvSpPr>
          <p:spPr>
            <a:xfrm>
              <a:off x="6567054" y="2817018"/>
              <a:ext cx="906087" cy="50707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Blob Storage</a:t>
              </a:r>
            </a:p>
          </p:txBody>
        </p:sp>
        <p:sp>
          <p:nvSpPr>
            <p:cNvPr id="58" name="Rounded Rectangle 57"/>
            <p:cNvSpPr/>
            <p:nvPr/>
          </p:nvSpPr>
          <p:spPr>
            <a:xfrm>
              <a:off x="6567054" y="3591099"/>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Data Lake Storage</a:t>
              </a:r>
            </a:p>
          </p:txBody>
        </p:sp>
        <p:sp>
          <p:nvSpPr>
            <p:cNvPr id="59" name="Rectangle 58"/>
            <p:cNvSpPr/>
            <p:nvPr/>
          </p:nvSpPr>
          <p:spPr>
            <a:xfrm>
              <a:off x="6428167" y="2543694"/>
              <a:ext cx="1136414" cy="1821485"/>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6428167" y="2272057"/>
              <a:ext cx="1136413" cy="261610"/>
            </a:xfrm>
            <a:prstGeom prst="rect">
              <a:avLst/>
            </a:prstGeom>
            <a:noFill/>
          </p:spPr>
          <p:txBody>
            <a:bodyPr wrap="square" rtlCol="0">
              <a:spAutoFit/>
            </a:bodyPr>
            <a:lstStyle/>
            <a:p>
              <a:pPr algn="ctr"/>
              <a:r>
                <a:rPr lang="en-US" sz="1100" dirty="0"/>
                <a:t>Batch Storage</a:t>
              </a:r>
            </a:p>
          </p:txBody>
        </p:sp>
      </p:grpSp>
      <p:sp>
        <p:nvSpPr>
          <p:cNvPr id="62" name="Rounded Rectangle 61"/>
          <p:cNvSpPr/>
          <p:nvPr/>
        </p:nvSpPr>
        <p:spPr>
          <a:xfrm>
            <a:off x="7167069" y="3433260"/>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HDInsight</a:t>
            </a:r>
          </a:p>
          <a:p>
            <a:pPr algn="ctr"/>
            <a:r>
              <a:rPr lang="en-US" sz="1000" dirty="0"/>
              <a:t>Hive/Pig</a:t>
            </a:r>
          </a:p>
        </p:txBody>
      </p:sp>
      <p:sp>
        <p:nvSpPr>
          <p:cNvPr id="64" name="Rounded Rectangle 63"/>
          <p:cNvSpPr/>
          <p:nvPr/>
        </p:nvSpPr>
        <p:spPr>
          <a:xfrm>
            <a:off x="10424973" y="4356792"/>
            <a:ext cx="906087" cy="3723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ML</a:t>
            </a:r>
          </a:p>
        </p:txBody>
      </p:sp>
      <p:sp>
        <p:nvSpPr>
          <p:cNvPr id="66" name="Rounded Rectangle 65"/>
          <p:cNvSpPr/>
          <p:nvPr/>
        </p:nvSpPr>
        <p:spPr>
          <a:xfrm>
            <a:off x="7204307" y="4535037"/>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Data Lake Analytics</a:t>
            </a:r>
          </a:p>
          <a:p>
            <a:pPr algn="ctr"/>
            <a:r>
              <a:rPr lang="en-US" sz="1000" dirty="0"/>
              <a:t> (U-SQL)</a:t>
            </a:r>
          </a:p>
        </p:txBody>
      </p:sp>
      <p:sp>
        <p:nvSpPr>
          <p:cNvPr id="67" name="TextBox 66"/>
          <p:cNvSpPr txBox="1"/>
          <p:nvPr/>
        </p:nvSpPr>
        <p:spPr>
          <a:xfrm>
            <a:off x="7077183" y="2516028"/>
            <a:ext cx="1160334" cy="261610"/>
          </a:xfrm>
          <a:prstGeom prst="rect">
            <a:avLst/>
          </a:prstGeom>
          <a:noFill/>
        </p:spPr>
        <p:txBody>
          <a:bodyPr wrap="square" rtlCol="0">
            <a:spAutoFit/>
          </a:bodyPr>
          <a:lstStyle/>
          <a:p>
            <a:pPr algn="ctr"/>
            <a:r>
              <a:rPr lang="en-US" sz="1100" dirty="0"/>
              <a:t>Batch Processing</a:t>
            </a:r>
          </a:p>
        </p:txBody>
      </p:sp>
      <p:cxnSp>
        <p:nvCxnSpPr>
          <p:cNvPr id="68" name="Straight Arrow Connector 67"/>
          <p:cNvCxnSpPr>
            <a:stCxn id="59" idx="3"/>
            <a:endCxn id="55" idx="1"/>
          </p:cNvCxnSpPr>
          <p:nvPr/>
        </p:nvCxnSpPr>
        <p:spPr>
          <a:xfrm>
            <a:off x="6564219" y="4203281"/>
            <a:ext cx="484275" cy="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55" idx="3"/>
            <a:endCxn id="52" idx="1"/>
          </p:cNvCxnSpPr>
          <p:nvPr/>
        </p:nvCxnSpPr>
        <p:spPr>
          <a:xfrm>
            <a:off x="8225100" y="4210956"/>
            <a:ext cx="468341" cy="2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52" idx="3"/>
            <a:endCxn id="77" idx="1"/>
          </p:cNvCxnSpPr>
          <p:nvPr/>
        </p:nvCxnSpPr>
        <p:spPr>
          <a:xfrm>
            <a:off x="9799034" y="4213834"/>
            <a:ext cx="484275" cy="2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ounded Rectangle 70"/>
          <p:cNvSpPr/>
          <p:nvPr/>
        </p:nvSpPr>
        <p:spPr>
          <a:xfrm>
            <a:off x="8867952" y="3202613"/>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SQL Data Warehouse</a:t>
            </a:r>
          </a:p>
        </p:txBody>
      </p:sp>
      <p:sp>
        <p:nvSpPr>
          <p:cNvPr id="72" name="Rounded Rectangle 71"/>
          <p:cNvSpPr/>
          <p:nvPr/>
        </p:nvSpPr>
        <p:spPr>
          <a:xfrm>
            <a:off x="8867949" y="4838121"/>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Search</a:t>
            </a:r>
          </a:p>
        </p:txBody>
      </p:sp>
      <p:sp>
        <p:nvSpPr>
          <p:cNvPr id="73" name="TextBox 72"/>
          <p:cNvSpPr txBox="1"/>
          <p:nvPr/>
        </p:nvSpPr>
        <p:spPr>
          <a:xfrm>
            <a:off x="8784131" y="2513341"/>
            <a:ext cx="1109057" cy="430887"/>
          </a:xfrm>
          <a:prstGeom prst="rect">
            <a:avLst/>
          </a:prstGeom>
          <a:noFill/>
        </p:spPr>
        <p:txBody>
          <a:bodyPr wrap="square" rtlCol="0">
            <a:spAutoFit/>
          </a:bodyPr>
          <a:lstStyle/>
          <a:p>
            <a:pPr algn="ctr"/>
            <a:r>
              <a:rPr lang="en-US" sz="1100" dirty="0"/>
              <a:t>Data Warehouse</a:t>
            </a:r>
          </a:p>
        </p:txBody>
      </p:sp>
      <p:sp>
        <p:nvSpPr>
          <p:cNvPr id="75" name="Rounded Rectangle 74"/>
          <p:cNvSpPr/>
          <p:nvPr/>
        </p:nvSpPr>
        <p:spPr>
          <a:xfrm>
            <a:off x="8867949" y="4042351"/>
            <a:ext cx="906087" cy="57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HDInsight </a:t>
            </a:r>
            <a:r>
              <a:rPr lang="en-US" sz="1000" dirty="0" err="1"/>
              <a:t>HBase</a:t>
            </a:r>
            <a:endParaRPr lang="en-US" sz="1000" dirty="0"/>
          </a:p>
        </p:txBody>
      </p:sp>
      <p:grpSp>
        <p:nvGrpSpPr>
          <p:cNvPr id="76" name="Group 75"/>
          <p:cNvGrpSpPr/>
          <p:nvPr/>
        </p:nvGrpSpPr>
        <p:grpSpPr>
          <a:xfrm>
            <a:off x="10283309" y="2634694"/>
            <a:ext cx="1189416" cy="2868705"/>
            <a:chOff x="10225650" y="1940902"/>
            <a:chExt cx="1189416" cy="2756101"/>
          </a:xfrm>
        </p:grpSpPr>
        <p:sp>
          <p:nvSpPr>
            <p:cNvPr id="77" name="Rectangle 76"/>
            <p:cNvSpPr/>
            <p:nvPr/>
          </p:nvSpPr>
          <p:spPr>
            <a:xfrm>
              <a:off x="10225650" y="2202512"/>
              <a:ext cx="1189416" cy="2494491"/>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10375912" y="2973962"/>
              <a:ext cx="906087" cy="434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PowerBI</a:t>
              </a:r>
              <a:endParaRPr lang="en-US" sz="1000" dirty="0"/>
            </a:p>
          </p:txBody>
        </p:sp>
        <p:sp>
          <p:nvSpPr>
            <p:cNvPr id="79" name="Rounded Rectangle 78"/>
            <p:cNvSpPr/>
            <p:nvPr/>
          </p:nvSpPr>
          <p:spPr>
            <a:xfrm>
              <a:off x="10367314" y="4179787"/>
              <a:ext cx="906087" cy="4406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Web API / Web App</a:t>
              </a:r>
            </a:p>
          </p:txBody>
        </p:sp>
        <p:sp>
          <p:nvSpPr>
            <p:cNvPr id="80" name="TextBox 79"/>
            <p:cNvSpPr txBox="1"/>
            <p:nvPr/>
          </p:nvSpPr>
          <p:spPr>
            <a:xfrm>
              <a:off x="10225650" y="1940902"/>
              <a:ext cx="1189416" cy="261610"/>
            </a:xfrm>
            <a:prstGeom prst="rect">
              <a:avLst/>
            </a:prstGeom>
            <a:noFill/>
          </p:spPr>
          <p:txBody>
            <a:bodyPr wrap="square" rtlCol="0">
              <a:spAutoFit/>
            </a:bodyPr>
            <a:lstStyle/>
            <a:p>
              <a:pPr algn="ctr"/>
              <a:r>
                <a:rPr lang="en-US" sz="1100" dirty="0"/>
                <a:t>Analytics Clients</a:t>
              </a:r>
            </a:p>
          </p:txBody>
        </p:sp>
        <p:sp>
          <p:nvSpPr>
            <p:cNvPr id="81" name="Rounded Rectangle 80"/>
            <p:cNvSpPr/>
            <p:nvPr/>
          </p:nvSpPr>
          <p:spPr>
            <a:xfrm>
              <a:off x="10375912" y="2324726"/>
              <a:ext cx="906087" cy="4373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Tableau</a:t>
              </a:r>
            </a:p>
          </p:txBody>
        </p:sp>
      </p:grpSp>
      <p:sp>
        <p:nvSpPr>
          <p:cNvPr id="85" name="TextBox 84"/>
          <p:cNvSpPr txBox="1"/>
          <p:nvPr/>
        </p:nvSpPr>
        <p:spPr>
          <a:xfrm>
            <a:off x="5663531" y="4090723"/>
            <a:ext cx="736965" cy="246221"/>
          </a:xfrm>
          <a:prstGeom prst="rect">
            <a:avLst/>
          </a:prstGeom>
          <a:noFill/>
        </p:spPr>
        <p:txBody>
          <a:bodyPr wrap="square" rtlCol="0">
            <a:spAutoFit/>
          </a:bodyPr>
          <a:lstStyle/>
          <a:p>
            <a:r>
              <a:rPr lang="en-US" sz="1000" dirty="0"/>
              <a:t>Or/and</a:t>
            </a:r>
          </a:p>
        </p:txBody>
      </p:sp>
      <p:sp>
        <p:nvSpPr>
          <p:cNvPr id="87" name="TextBox 86"/>
          <p:cNvSpPr txBox="1"/>
          <p:nvPr/>
        </p:nvSpPr>
        <p:spPr>
          <a:xfrm>
            <a:off x="9126314" y="3804237"/>
            <a:ext cx="568321" cy="246221"/>
          </a:xfrm>
          <a:prstGeom prst="rect">
            <a:avLst/>
          </a:prstGeom>
          <a:noFill/>
        </p:spPr>
        <p:txBody>
          <a:bodyPr wrap="square" rtlCol="0">
            <a:spAutoFit/>
          </a:bodyPr>
          <a:lstStyle/>
          <a:p>
            <a:r>
              <a:rPr lang="en-US" sz="1000" dirty="0"/>
              <a:t>Or</a:t>
            </a:r>
          </a:p>
        </p:txBody>
      </p:sp>
      <p:sp>
        <p:nvSpPr>
          <p:cNvPr id="88" name="TextBox 87"/>
          <p:cNvSpPr txBox="1"/>
          <p:nvPr/>
        </p:nvSpPr>
        <p:spPr>
          <a:xfrm>
            <a:off x="7321118" y="4173809"/>
            <a:ext cx="632538" cy="246221"/>
          </a:xfrm>
          <a:prstGeom prst="rect">
            <a:avLst/>
          </a:prstGeom>
          <a:noFill/>
        </p:spPr>
        <p:txBody>
          <a:bodyPr wrap="square" rtlCol="0">
            <a:spAutoFit/>
          </a:bodyPr>
          <a:lstStyle/>
          <a:p>
            <a:r>
              <a:rPr lang="en-US" sz="1000" dirty="0"/>
              <a:t>Or/and</a:t>
            </a:r>
          </a:p>
        </p:txBody>
      </p:sp>
      <p:cxnSp>
        <p:nvCxnSpPr>
          <p:cNvPr id="3" name="Straight Arrow Connector 2"/>
          <p:cNvCxnSpPr>
            <a:stCxn id="84" idx="3"/>
          </p:cNvCxnSpPr>
          <p:nvPr/>
        </p:nvCxnSpPr>
        <p:spPr>
          <a:xfrm>
            <a:off x="6559077" y="1173101"/>
            <a:ext cx="4184986" cy="1461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392111" y="1762029"/>
            <a:ext cx="1757035" cy="3003714"/>
            <a:chOff x="2133517" y="1806733"/>
            <a:chExt cx="1757035" cy="3003714"/>
          </a:xfrm>
        </p:grpSpPr>
        <p:sp>
          <p:nvSpPr>
            <p:cNvPr id="25" name="TextBox 24"/>
            <p:cNvSpPr txBox="1"/>
            <p:nvPr/>
          </p:nvSpPr>
          <p:spPr>
            <a:xfrm>
              <a:off x="2703090" y="1806733"/>
              <a:ext cx="1008611" cy="261610"/>
            </a:xfrm>
            <a:prstGeom prst="rect">
              <a:avLst/>
            </a:prstGeom>
            <a:noFill/>
          </p:spPr>
          <p:txBody>
            <a:bodyPr wrap="square" rtlCol="0">
              <a:spAutoFit/>
            </a:bodyPr>
            <a:lstStyle/>
            <a:p>
              <a:pPr algn="ctr"/>
              <a:r>
                <a:rPr lang="en-US" sz="1100" dirty="0"/>
                <a:t>Retrieve</a:t>
              </a:r>
            </a:p>
          </p:txBody>
        </p:sp>
        <p:cxnSp>
          <p:nvCxnSpPr>
            <p:cNvPr id="33" name="Straight Arrow Connector 32"/>
            <p:cNvCxnSpPr>
              <a:stCxn id="17" idx="3"/>
              <a:endCxn id="18" idx="1"/>
            </p:cNvCxnSpPr>
            <p:nvPr/>
          </p:nvCxnSpPr>
          <p:spPr>
            <a:xfrm flipV="1">
              <a:off x="2133517" y="3420630"/>
              <a:ext cx="334621" cy="3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ounded Rectangle 5"/>
            <p:cNvSpPr/>
            <p:nvPr/>
          </p:nvSpPr>
          <p:spPr>
            <a:xfrm>
              <a:off x="2785786" y="2183139"/>
              <a:ext cx="770311" cy="588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Azure Stream Analytics</a:t>
              </a:r>
            </a:p>
          </p:txBody>
        </p:sp>
        <p:sp>
          <p:nvSpPr>
            <p:cNvPr id="18" name="Rectangle 17"/>
            <p:cNvSpPr/>
            <p:nvPr/>
          </p:nvSpPr>
          <p:spPr>
            <a:xfrm>
              <a:off x="2468138" y="2030812"/>
              <a:ext cx="1422414" cy="2779635"/>
            </a:xfrm>
            <a:prstGeom prst="rect">
              <a:avLst/>
            </a:prstGeom>
            <a:solidFill>
              <a:srgbClr val="5B9BD5">
                <a:alpha val="1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p:cNvSpPr/>
            <p:nvPr/>
          </p:nvSpPr>
          <p:spPr>
            <a:xfrm>
              <a:off x="2719938" y="2984421"/>
              <a:ext cx="838532" cy="5882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HDInsight / Apache Storm</a:t>
              </a:r>
            </a:p>
          </p:txBody>
        </p:sp>
        <p:sp>
          <p:nvSpPr>
            <p:cNvPr id="60" name="Rounded Rectangle 59"/>
            <p:cNvSpPr/>
            <p:nvPr/>
          </p:nvSpPr>
          <p:spPr>
            <a:xfrm>
              <a:off x="2521554" y="3788346"/>
              <a:ext cx="1298774" cy="8099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t>EventProcessorHost</a:t>
              </a:r>
              <a:r>
                <a:rPr lang="en-US" sz="1000" dirty="0"/>
                <a:t> (e.g. Worker Role, SF Service, etc.)</a:t>
              </a:r>
            </a:p>
          </p:txBody>
        </p:sp>
      </p:grpSp>
    </p:spTree>
    <p:extLst>
      <p:ext uri="{BB962C8B-B14F-4D97-AF65-F5344CB8AC3E}">
        <p14:creationId xmlns:p14="http://schemas.microsoft.com/office/powerpoint/2010/main" val="163455146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3925562"/>
          </a:xfrm>
        </p:spPr>
        <p:txBody>
          <a:bodyPr/>
          <a:lstStyle/>
          <a:p>
            <a:r>
              <a:rPr lang="en-US" dirty="0"/>
              <a:t>Existing Azure IaaS solution - ~100 VMs</a:t>
            </a:r>
          </a:p>
          <a:p>
            <a:r>
              <a:rPr lang="en-US" dirty="0"/>
              <a:t>1.5 PB of data</a:t>
            </a:r>
          </a:p>
          <a:p>
            <a:r>
              <a:rPr lang="en-US" dirty="0"/>
              <a:t>Blob storage, Media Services, SQL Server</a:t>
            </a:r>
          </a:p>
          <a:p>
            <a:r>
              <a:rPr lang="en-US" dirty="0"/>
              <a:t>Need to move to faster dev cycles – break the monolith</a:t>
            </a:r>
          </a:p>
          <a:p>
            <a:r>
              <a:rPr lang="en-US" dirty="0"/>
              <a:t>Move to Service Fabric</a:t>
            </a:r>
          </a:p>
        </p:txBody>
      </p:sp>
      <p:sp>
        <p:nvSpPr>
          <p:cNvPr id="3" name="Title 2"/>
          <p:cNvSpPr>
            <a:spLocks noGrp="1"/>
          </p:cNvSpPr>
          <p:nvPr>
            <p:ph type="title"/>
          </p:nvPr>
        </p:nvSpPr>
        <p:spPr/>
        <p:txBody>
          <a:bodyPr/>
          <a:lstStyle/>
          <a:p>
            <a:r>
              <a:rPr lang="en-US" dirty="0" err="1"/>
              <a:t>TalkTalk</a:t>
            </a:r>
            <a:r>
              <a:rPr lang="en-US" dirty="0"/>
              <a:t> TV</a:t>
            </a:r>
          </a:p>
        </p:txBody>
      </p:sp>
      <p:pic>
        <p:nvPicPr>
          <p:cNvPr id="1026" name="Picture 2" descr="TalkTalk content encoding and resource resolution application interaction with Azure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42" y="3907998"/>
            <a:ext cx="5379758" cy="272140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05400" y="6515101"/>
            <a:ext cx="7086600" cy="447815"/>
          </a:xfrm>
          <a:prstGeom prst="rect">
            <a:avLst/>
          </a:prstGeom>
          <a:noFill/>
        </p:spPr>
        <p:txBody>
          <a:bodyPr wrap="square" lIns="182880" tIns="146304" rIns="182880" bIns="146304" rtlCol="0">
            <a:spAutoFit/>
          </a:bodyPr>
          <a:lstStyle/>
          <a:p>
            <a:pPr>
              <a:lnSpc>
                <a:spcPct val="90000"/>
              </a:lnSpc>
              <a:spcAft>
                <a:spcPts val="600"/>
              </a:spcAft>
            </a:pPr>
            <a:r>
              <a:rPr lang="en-US" sz="1100" dirty="0">
                <a:gradFill>
                  <a:gsLst>
                    <a:gs pos="2917">
                      <a:schemeClr val="tx1"/>
                    </a:gs>
                    <a:gs pos="30000">
                      <a:schemeClr val="tx1"/>
                    </a:gs>
                  </a:gsLst>
                  <a:lin ang="5400000" scaled="0"/>
                </a:gradFill>
              </a:rPr>
              <a:t>https://blogs.msdn.microsoft.com/azureservicefabric/2016/03/15/service-fabric-customer-profile-talktalk-tv/</a:t>
            </a:r>
          </a:p>
        </p:txBody>
      </p:sp>
      <p:sp>
        <p:nvSpPr>
          <p:cNvPr id="7" name="Rectangle 3"/>
          <p:cNvSpPr>
            <a:spLocks noChangeArrowheads="1"/>
          </p:cNvSpPr>
          <p:nvPr/>
        </p:nvSpPr>
        <p:spPr bwMode="auto">
          <a:xfrm>
            <a:off x="190500" y="5137812"/>
            <a:ext cx="5991225" cy="135421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800" b="0" i="1" u="none" strike="noStrike" cap="none" normalizeH="0" baseline="0" dirty="0">
                <a:ln>
                  <a:noFill/>
                </a:ln>
                <a:solidFill>
                  <a:schemeClr val="tx1"/>
                </a:solidFill>
                <a:effectLst/>
                <a:latin typeface="Arial" panose="020B0604020202020204" pitchFamily="34" charset="0"/>
              </a:rPr>
              <a:t>The one-box development experience with the full Service Fabric services available locally increased our productivity and enabled us to deliver more features faster”.</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Mike </a:t>
            </a:r>
            <a:r>
              <a:rPr kumimoji="0" lang="en-US" altLang="en-US" sz="1000" b="1" i="0" u="none" strike="noStrike" cap="none" normalizeH="0" baseline="0" dirty="0" err="1">
                <a:ln>
                  <a:noFill/>
                </a:ln>
                <a:solidFill>
                  <a:srgbClr val="333333"/>
                </a:solidFill>
                <a:effectLst/>
                <a:latin typeface="Segoe UI" panose="020B0502040204020203" pitchFamily="34" charset="0"/>
                <a:cs typeface="Segoe UI" panose="020B0502040204020203" pitchFamily="34" charset="0"/>
              </a:rPr>
              <a:t>Goatly</a:t>
            </a:r>
            <a:r>
              <a:rPr kumimoji="0" lang="en-US" altLang="en-US" sz="1000" b="1"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 Talk </a:t>
            </a:r>
            <a:r>
              <a:rPr kumimoji="0" lang="en-US" altLang="en-US" sz="1000" b="1" i="0" u="none" strike="noStrike" cap="none" normalizeH="0" baseline="0" dirty="0" err="1">
                <a:ln>
                  <a:noFill/>
                </a:ln>
                <a:solidFill>
                  <a:srgbClr val="333333"/>
                </a:solidFill>
                <a:effectLst/>
                <a:latin typeface="Segoe UI" panose="020B0502040204020203" pitchFamily="34" charset="0"/>
                <a:cs typeface="Segoe UI" panose="020B0502040204020203" pitchFamily="34" charset="0"/>
              </a:rPr>
              <a:t>Talk</a:t>
            </a:r>
            <a:r>
              <a:rPr kumimoji="0" lang="en-US" altLang="en-US" sz="1000" b="1" i="0" u="none" strike="noStrike" cap="none" normalizeH="0" baseline="0" dirty="0">
                <a:ln>
                  <a:noFill/>
                </a:ln>
                <a:solidFill>
                  <a:srgbClr val="333333"/>
                </a:solidFill>
                <a:effectLst/>
                <a:latin typeface="Segoe UI" panose="020B0502040204020203" pitchFamily="34" charset="0"/>
                <a:cs typeface="Segoe UI" panose="020B0502040204020203" pitchFamily="34" charset="0"/>
              </a:rPr>
              <a:t> TV Development Lead</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23464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TalkTalk</a:t>
            </a:r>
            <a:r>
              <a:rPr lang="en-US" dirty="0"/>
              <a:t> TV</a:t>
            </a:r>
          </a:p>
        </p:txBody>
      </p:sp>
      <p:pic>
        <p:nvPicPr>
          <p:cNvPr id="4" name="Picture 2" descr="TalkTalk content encoding and resource resolution application interaction with Azure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572" y="1112323"/>
            <a:ext cx="10925175" cy="5526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25449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Jet.com</a:t>
            </a:r>
          </a:p>
        </p:txBody>
      </p:sp>
    </p:spTree>
    <p:extLst>
      <p:ext uri="{BB962C8B-B14F-4D97-AF65-F5344CB8AC3E}">
        <p14:creationId xmlns:p14="http://schemas.microsoft.com/office/powerpoint/2010/main" val="252683480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5860011"/>
          </a:xfrm>
          <a:prstGeom prst="rect">
            <a:avLst/>
          </a:prstGeom>
        </p:spPr>
      </p:pic>
      <p:pic>
        <p:nvPicPr>
          <p:cNvPr id="3" name="Picture 2"/>
          <p:cNvPicPr>
            <a:picLocks noChangeAspect="1"/>
          </p:cNvPicPr>
          <p:nvPr/>
        </p:nvPicPr>
        <p:blipFill>
          <a:blip r:embed="rId4"/>
          <a:stretch>
            <a:fillRect/>
          </a:stretch>
        </p:blipFill>
        <p:spPr>
          <a:xfrm>
            <a:off x="561066" y="5860011"/>
            <a:ext cx="10866667" cy="997989"/>
          </a:xfrm>
          <a:prstGeom prst="rect">
            <a:avLst/>
          </a:prstGeom>
        </p:spPr>
      </p:pic>
      <p:sp>
        <p:nvSpPr>
          <p:cNvPr id="4" name="TextBox 3"/>
          <p:cNvSpPr txBox="1"/>
          <p:nvPr/>
        </p:nvSpPr>
        <p:spPr>
          <a:xfrm>
            <a:off x="0" y="812800"/>
            <a:ext cx="1219200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solidFill>
                  <a:schemeClr val="bg1"/>
                </a:solidFill>
              </a:rPr>
              <a:t>http://www.concurrency.com/landing/azure-periodic-table</a:t>
            </a:r>
          </a:p>
        </p:txBody>
      </p:sp>
    </p:spTree>
    <p:extLst>
      <p:ext uri="{BB962C8B-B14F-4D97-AF65-F5344CB8AC3E}">
        <p14:creationId xmlns:p14="http://schemas.microsoft.com/office/powerpoint/2010/main" val="36844881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a:t>
            </a:r>
          </a:p>
        </p:txBody>
      </p:sp>
    </p:spTree>
    <p:extLst>
      <p:ext uri="{BB962C8B-B14F-4D97-AF65-F5344CB8AC3E}">
        <p14:creationId xmlns:p14="http://schemas.microsoft.com/office/powerpoint/2010/main" val="24811294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1"/>
          <p:cNvGrpSpPr/>
          <p:nvPr/>
        </p:nvGrpSpPr>
        <p:grpSpPr>
          <a:xfrm>
            <a:off x="4751364" y="1592315"/>
            <a:ext cx="6948232" cy="2965542"/>
            <a:chOff x="5172237" y="1668462"/>
            <a:chExt cx="7087559" cy="3025007"/>
          </a:xfrm>
        </p:grpSpPr>
        <p:sp>
          <p:nvSpPr>
            <p:cNvPr id="13" name="Title 1"/>
            <p:cNvSpPr txBox="1">
              <a:spLocks/>
            </p:cNvSpPr>
            <p:nvPr/>
          </p:nvSpPr>
          <p:spPr>
            <a:xfrm>
              <a:off x="5172237" y="1668462"/>
              <a:ext cx="7086439" cy="1015663"/>
            </a:xfrm>
            <a:prstGeom prst="rect">
              <a:avLst/>
            </a:prstGeom>
            <a:noFill/>
          </p:spPr>
          <p:txBody>
            <a:bodyPr wrap="square" lIns="89642" tIns="89642" r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367"/>
              <a:r>
                <a:rPr lang="en-US" sz="5882" spc="-98" dirty="0"/>
                <a:t>Azure App Service</a:t>
              </a:r>
            </a:p>
          </p:txBody>
        </p:sp>
        <p:sp>
          <p:nvSpPr>
            <p:cNvPr id="14" name="Text Placeholder 4"/>
            <p:cNvSpPr txBox="1">
              <a:spLocks/>
            </p:cNvSpPr>
            <p:nvPr/>
          </p:nvSpPr>
          <p:spPr>
            <a:xfrm>
              <a:off x="5172237" y="3151508"/>
              <a:ext cx="7087559" cy="1541961"/>
            </a:xfrm>
            <a:prstGeom prst="rect">
              <a:avLst/>
            </a:prstGeom>
            <a:noFill/>
          </p:spPr>
          <p:txBody>
            <a:bodyPr wrap="square" lIns="89642" tIns="143428" rIns="89642" bIns="143428">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r>
                <a:rPr lang="en-US" sz="1765" dirty="0"/>
                <a:t>Azure App Service provides an integrated cloud app platform for delivering modern enterprise apps across cloud and mobile devices.  Azure App Service is an integrated offering that delivers features and capabilities from a number of existing Azure services – Websites, Mobile Services, API Mgmt. and BizTalk Services</a:t>
              </a:r>
            </a:p>
          </p:txBody>
        </p:sp>
        <p:cxnSp>
          <p:nvCxnSpPr>
            <p:cNvPr id="15" name="Straight Connector 4"/>
            <p:cNvCxnSpPr/>
            <p:nvPr/>
          </p:nvCxnSpPr>
          <p:spPr>
            <a:xfrm>
              <a:off x="5273836" y="2880763"/>
              <a:ext cx="6328660" cy="0"/>
            </a:xfrm>
            <a:prstGeom prst="line">
              <a:avLst/>
            </a:prstGeom>
            <a:ln w="1270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527387" y="1674914"/>
            <a:ext cx="3735103" cy="3718091"/>
            <a:chOff x="827088" y="-3463925"/>
            <a:chExt cx="3833812" cy="3816350"/>
          </a:xfrm>
        </p:grpSpPr>
        <p:sp>
          <p:nvSpPr>
            <p:cNvPr id="21"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2"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sp>
          <p:nvSpPr>
            <p:cNvPr id="2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kern="0">
                <a:solidFill>
                  <a:sysClr val="windowText" lastClr="000000"/>
                </a:solidFill>
              </a:endParaRPr>
            </a:p>
          </p:txBody>
        </p:sp>
      </p:grpSp>
      <p:grpSp>
        <p:nvGrpSpPr>
          <p:cNvPr id="3" name="Group 2"/>
          <p:cNvGrpSpPr/>
          <p:nvPr/>
        </p:nvGrpSpPr>
        <p:grpSpPr>
          <a:xfrm>
            <a:off x="5871894" y="4490832"/>
            <a:ext cx="1560866" cy="1142120"/>
            <a:chOff x="6142037" y="4580386"/>
            <a:chExt cx="1592165" cy="1165022"/>
          </a:xfrm>
        </p:grpSpPr>
        <p:sp>
          <p:nvSpPr>
            <p:cNvPr id="31" name="Oval 30"/>
            <p:cNvSpPr/>
            <p:nvPr/>
          </p:nvSpPr>
          <p:spPr bwMode="auto">
            <a:xfrm>
              <a:off x="6329212" y="4580386"/>
              <a:ext cx="1217813" cy="1165022"/>
            </a:xfrm>
            <a:prstGeom prst="ellipse">
              <a:avLst/>
            </a:prstGeom>
            <a:solidFill>
              <a:schemeClr val="accent1">
                <a:lumMod val="75000"/>
                <a:alpha val="78000"/>
              </a:schemeClr>
            </a:solidFill>
            <a:ln w="25400">
              <a:solidFill>
                <a:schemeClr val="accent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92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 Placeholder 12"/>
            <p:cNvSpPr txBox="1">
              <a:spLocks/>
            </p:cNvSpPr>
            <p:nvPr/>
          </p:nvSpPr>
          <p:spPr>
            <a:xfrm>
              <a:off x="6142037" y="4858796"/>
              <a:ext cx="1592165" cy="572410"/>
            </a:xfrm>
            <a:prstGeom prst="rect">
              <a:avLst/>
            </a:prstGeom>
            <a:noFill/>
            <a:ln>
              <a:noFill/>
            </a:ln>
          </p:spPr>
          <p:txBody>
            <a:bodyPr vert="horz" wrap="square" lIns="143387" tIns="89616" rIns="143387" bIns="89616"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63">
                <a:buNone/>
              </a:pPr>
              <a:r>
                <a:rPr lang="en-US" sz="1372" dirty="0">
                  <a:gradFill>
                    <a:gsLst>
                      <a:gs pos="0">
                        <a:schemeClr val="tx1"/>
                      </a:gs>
                      <a:gs pos="100000">
                        <a:schemeClr val="tx1"/>
                      </a:gs>
                    </a:gsLst>
                    <a:lin ang="5400000" scaled="0"/>
                  </a:gradFill>
                  <a:latin typeface="+mn-lt"/>
                </a:rPr>
                <a:t>Enterprise Grade Apps</a:t>
              </a:r>
            </a:p>
          </p:txBody>
        </p:sp>
      </p:grpSp>
      <p:grpSp>
        <p:nvGrpSpPr>
          <p:cNvPr id="4" name="Group 3"/>
          <p:cNvGrpSpPr/>
          <p:nvPr/>
        </p:nvGrpSpPr>
        <p:grpSpPr>
          <a:xfrm>
            <a:off x="7106639" y="4490832"/>
            <a:ext cx="1560865" cy="1142120"/>
            <a:chOff x="7249141" y="4580386"/>
            <a:chExt cx="1592164" cy="1165022"/>
          </a:xfrm>
        </p:grpSpPr>
        <p:sp>
          <p:nvSpPr>
            <p:cNvPr id="38" name="Oval 37"/>
            <p:cNvSpPr/>
            <p:nvPr/>
          </p:nvSpPr>
          <p:spPr bwMode="auto">
            <a:xfrm>
              <a:off x="7436315" y="4580386"/>
              <a:ext cx="1217813" cy="1165022"/>
            </a:xfrm>
            <a:prstGeom prst="ellipse">
              <a:avLst/>
            </a:prstGeom>
            <a:solidFill>
              <a:schemeClr val="accent1">
                <a:lumMod val="75000"/>
                <a:alpha val="78000"/>
              </a:schemeClr>
            </a:solidFill>
            <a:ln w="25400">
              <a:solidFill>
                <a:schemeClr val="accent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92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 Placeholder 12"/>
            <p:cNvSpPr txBox="1">
              <a:spLocks/>
            </p:cNvSpPr>
            <p:nvPr/>
          </p:nvSpPr>
          <p:spPr>
            <a:xfrm>
              <a:off x="7249141" y="4781795"/>
              <a:ext cx="1592164" cy="766309"/>
            </a:xfrm>
            <a:prstGeom prst="rect">
              <a:avLst/>
            </a:prstGeom>
            <a:noFill/>
            <a:ln>
              <a:noFill/>
            </a:ln>
          </p:spPr>
          <p:txBody>
            <a:bodyPr vert="horz" wrap="square" lIns="143387" tIns="89616" rIns="143387" bIns="89616"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63">
                <a:buNone/>
              </a:pPr>
              <a:r>
                <a:rPr lang="en-US" sz="1372" dirty="0">
                  <a:gradFill>
                    <a:gsLst>
                      <a:gs pos="0">
                        <a:schemeClr val="tx1"/>
                      </a:gs>
                      <a:gs pos="100000">
                        <a:schemeClr val="tx1"/>
                      </a:gs>
                    </a:gsLst>
                    <a:lin ang="5400000" scaled="0"/>
                  </a:gradFill>
                  <a:latin typeface="+mn-lt"/>
                </a:rPr>
                <a:t>Fully </a:t>
              </a:r>
              <a:br>
                <a:rPr lang="en-US" sz="1372" dirty="0">
                  <a:gradFill>
                    <a:gsLst>
                      <a:gs pos="0">
                        <a:schemeClr val="tx1"/>
                      </a:gs>
                      <a:gs pos="100000">
                        <a:schemeClr val="tx1"/>
                      </a:gs>
                    </a:gsLst>
                    <a:lin ang="5400000" scaled="0"/>
                  </a:gradFill>
                  <a:latin typeface="+mn-lt"/>
                </a:rPr>
              </a:br>
              <a:r>
                <a:rPr lang="en-US" sz="1372" dirty="0">
                  <a:gradFill>
                    <a:gsLst>
                      <a:gs pos="0">
                        <a:schemeClr val="tx1"/>
                      </a:gs>
                      <a:gs pos="100000">
                        <a:schemeClr val="tx1"/>
                      </a:gs>
                    </a:gsLst>
                    <a:lin ang="5400000" scaled="0"/>
                  </a:gradFill>
                  <a:latin typeface="+mn-lt"/>
                </a:rPr>
                <a:t>Managed Platform </a:t>
              </a:r>
            </a:p>
          </p:txBody>
        </p:sp>
      </p:grpSp>
      <p:grpSp>
        <p:nvGrpSpPr>
          <p:cNvPr id="2" name="Group 1"/>
          <p:cNvGrpSpPr/>
          <p:nvPr/>
        </p:nvGrpSpPr>
        <p:grpSpPr>
          <a:xfrm>
            <a:off x="8344940" y="4490832"/>
            <a:ext cx="1560865" cy="1142120"/>
            <a:chOff x="8356242" y="4580386"/>
            <a:chExt cx="1592164" cy="1165022"/>
          </a:xfrm>
        </p:grpSpPr>
        <p:sp>
          <p:nvSpPr>
            <p:cNvPr id="40" name="Oval 39"/>
            <p:cNvSpPr/>
            <p:nvPr/>
          </p:nvSpPr>
          <p:spPr bwMode="auto">
            <a:xfrm>
              <a:off x="8543418" y="4580386"/>
              <a:ext cx="1217813" cy="1165022"/>
            </a:xfrm>
            <a:prstGeom prst="ellipse">
              <a:avLst/>
            </a:prstGeom>
            <a:solidFill>
              <a:schemeClr val="accent1">
                <a:lumMod val="75000"/>
                <a:alpha val="78000"/>
              </a:schemeClr>
            </a:solidFill>
            <a:ln w="25400">
              <a:solidFill>
                <a:schemeClr val="accent1"/>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392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12"/>
            <p:cNvSpPr txBox="1">
              <a:spLocks/>
            </p:cNvSpPr>
            <p:nvPr/>
          </p:nvSpPr>
          <p:spPr>
            <a:xfrm>
              <a:off x="8356242" y="4781795"/>
              <a:ext cx="1592164" cy="766309"/>
            </a:xfrm>
            <a:prstGeom prst="rect">
              <a:avLst/>
            </a:prstGeom>
            <a:noFill/>
            <a:ln>
              <a:noFill/>
            </a:ln>
          </p:spPr>
          <p:txBody>
            <a:bodyPr vert="horz" wrap="square" lIns="143387" tIns="89616" rIns="143387" bIns="89616"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96263">
                <a:buNone/>
              </a:pPr>
              <a:r>
                <a:rPr lang="en-US" sz="1372" dirty="0">
                  <a:gradFill>
                    <a:gsLst>
                      <a:gs pos="0">
                        <a:schemeClr val="tx1"/>
                      </a:gs>
                      <a:gs pos="100000">
                        <a:schemeClr val="tx1"/>
                      </a:gs>
                    </a:gsLst>
                    <a:lin ang="5400000" scaled="0"/>
                  </a:gradFill>
                  <a:latin typeface="+mn-lt"/>
                </a:rPr>
                <a:t>High Productivity Development </a:t>
              </a:r>
            </a:p>
          </p:txBody>
        </p:sp>
      </p:grpSp>
    </p:spTree>
    <p:extLst>
      <p:ext uri="{BB962C8B-B14F-4D97-AF65-F5344CB8AC3E}">
        <p14:creationId xmlns:p14="http://schemas.microsoft.com/office/powerpoint/2010/main" val="18347702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431177" y="4155459"/>
            <a:ext cx="11330518"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extBox 1"/>
          <p:cNvSpPr txBox="1"/>
          <p:nvPr/>
        </p:nvSpPr>
        <p:spPr>
          <a:xfrm>
            <a:off x="0" y="423333"/>
            <a:ext cx="12191999" cy="960263"/>
          </a:xfrm>
          <a:prstGeom prst="rect">
            <a:avLst/>
          </a:prstGeom>
          <a:noFill/>
        </p:spPr>
        <p:txBody>
          <a:bodyPr wrap="square" lIns="182880" tIns="146304" rIns="182880" bIns="146304" rtlCol="0">
            <a:spAutoFit/>
          </a:bodyPr>
          <a:lstStyle/>
          <a:p>
            <a:pPr algn="ctr">
              <a:lnSpc>
                <a:spcPct val="90000"/>
              </a:lnSpc>
              <a:spcAft>
                <a:spcPts val="600"/>
              </a:spcAft>
            </a:pPr>
            <a:r>
              <a:rPr lang="en-US" sz="4800" dirty="0">
                <a:gradFill>
                  <a:gsLst>
                    <a:gs pos="2917">
                      <a:schemeClr val="tx1"/>
                    </a:gs>
                    <a:gs pos="30000">
                      <a:schemeClr val="tx1"/>
                    </a:gs>
                  </a:gsLst>
                  <a:lin ang="5400000" scaled="0"/>
                </a:gradFill>
              </a:rPr>
              <a:t>Azure App Service</a:t>
            </a:r>
          </a:p>
        </p:txBody>
      </p:sp>
      <p:sp>
        <p:nvSpPr>
          <p:cNvPr id="3" name="Rectangle 2"/>
          <p:cNvSpPr/>
          <p:nvPr/>
        </p:nvSpPr>
        <p:spPr bwMode="auto">
          <a:xfrm>
            <a:off x="431177" y="1904004"/>
            <a:ext cx="2421467"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1251765" y="2047259"/>
            <a:ext cx="780290" cy="780290"/>
          </a:xfrm>
          <a:prstGeom prst="rect">
            <a:avLst/>
          </a:prstGeom>
        </p:spPr>
      </p:pic>
      <p:sp>
        <p:nvSpPr>
          <p:cNvPr id="6" name="Rectangle 5"/>
          <p:cNvSpPr/>
          <p:nvPr/>
        </p:nvSpPr>
        <p:spPr bwMode="auto">
          <a:xfrm>
            <a:off x="3400861" y="1904004"/>
            <a:ext cx="2421467"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4221449" y="2047259"/>
            <a:ext cx="780290" cy="780290"/>
          </a:xfrm>
          <a:prstGeom prst="rect">
            <a:avLst/>
          </a:prstGeom>
        </p:spPr>
      </p:pic>
      <p:sp>
        <p:nvSpPr>
          <p:cNvPr id="8" name="Rectangle 7"/>
          <p:cNvSpPr/>
          <p:nvPr/>
        </p:nvSpPr>
        <p:spPr bwMode="auto">
          <a:xfrm>
            <a:off x="6370544" y="1904004"/>
            <a:ext cx="2421467"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9340228" y="1904004"/>
            <a:ext cx="2421467" cy="2108200"/>
          </a:xfrm>
          <a:prstGeom prst="rect">
            <a:avLst/>
          </a:prstGeom>
          <a:solidFill>
            <a:schemeClr val="accent6"/>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10" name="Picture 9"/>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706291" y="4429269"/>
            <a:ext cx="780290" cy="780290"/>
          </a:xfrm>
          <a:prstGeom prst="rect">
            <a:avLst/>
          </a:prstGeom>
        </p:spPr>
      </p:pic>
      <p:pic>
        <p:nvPicPr>
          <p:cNvPr id="12" name="Picture 11"/>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191132" y="2047259"/>
            <a:ext cx="780290" cy="780290"/>
          </a:xfrm>
          <a:prstGeom prst="rect">
            <a:avLst/>
          </a:prstGeom>
        </p:spPr>
      </p:pic>
      <p:sp>
        <p:nvSpPr>
          <p:cNvPr id="15" name="TextBox 14"/>
          <p:cNvSpPr txBox="1"/>
          <p:nvPr/>
        </p:nvSpPr>
        <p:spPr>
          <a:xfrm>
            <a:off x="431177" y="3303539"/>
            <a:ext cx="242146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Web apps that scale with your business</a:t>
            </a:r>
          </a:p>
        </p:txBody>
      </p:sp>
      <p:sp>
        <p:nvSpPr>
          <p:cNvPr id="16" name="TextBox 15"/>
          <p:cNvSpPr txBox="1"/>
          <p:nvPr/>
        </p:nvSpPr>
        <p:spPr>
          <a:xfrm>
            <a:off x="431176" y="2827549"/>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Web Apps</a:t>
            </a:r>
          </a:p>
        </p:txBody>
      </p:sp>
      <p:sp>
        <p:nvSpPr>
          <p:cNvPr id="17" name="TextBox 16"/>
          <p:cNvSpPr txBox="1"/>
          <p:nvPr/>
        </p:nvSpPr>
        <p:spPr>
          <a:xfrm>
            <a:off x="3400860" y="2822659"/>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Mobile Apps</a:t>
            </a:r>
          </a:p>
        </p:txBody>
      </p:sp>
      <p:sp>
        <p:nvSpPr>
          <p:cNvPr id="18" name="TextBox 17"/>
          <p:cNvSpPr txBox="1"/>
          <p:nvPr/>
        </p:nvSpPr>
        <p:spPr>
          <a:xfrm>
            <a:off x="6370543" y="2816369"/>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Logic Apps</a:t>
            </a:r>
          </a:p>
        </p:txBody>
      </p:sp>
      <p:sp>
        <p:nvSpPr>
          <p:cNvPr id="19" name="TextBox 18"/>
          <p:cNvSpPr txBox="1"/>
          <p:nvPr/>
        </p:nvSpPr>
        <p:spPr>
          <a:xfrm>
            <a:off x="9340226" y="2816368"/>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Functions</a:t>
            </a:r>
          </a:p>
        </p:txBody>
      </p:sp>
      <p:sp>
        <p:nvSpPr>
          <p:cNvPr id="20" name="TextBox 19"/>
          <p:cNvSpPr txBox="1"/>
          <p:nvPr/>
        </p:nvSpPr>
        <p:spPr>
          <a:xfrm>
            <a:off x="3400858" y="3297970"/>
            <a:ext cx="242146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Build Mobile apps for any device</a:t>
            </a:r>
          </a:p>
        </p:txBody>
      </p:sp>
      <p:sp>
        <p:nvSpPr>
          <p:cNvPr id="21" name="TextBox 20"/>
          <p:cNvSpPr txBox="1"/>
          <p:nvPr/>
        </p:nvSpPr>
        <p:spPr>
          <a:xfrm>
            <a:off x="6370539" y="3281367"/>
            <a:ext cx="2421467" cy="877163"/>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Automate business process across SaaS and on-premises</a:t>
            </a:r>
          </a:p>
        </p:txBody>
      </p:sp>
      <p:sp>
        <p:nvSpPr>
          <p:cNvPr id="22" name="TextBox 21"/>
          <p:cNvSpPr txBox="1"/>
          <p:nvPr/>
        </p:nvSpPr>
        <p:spPr>
          <a:xfrm>
            <a:off x="9340226" y="3297970"/>
            <a:ext cx="242146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Listen and react to events across your stack</a:t>
            </a:r>
          </a:p>
        </p:txBody>
      </p:sp>
      <p:sp>
        <p:nvSpPr>
          <p:cNvPr id="23" name="TextBox 22"/>
          <p:cNvSpPr txBox="1"/>
          <p:nvPr/>
        </p:nvSpPr>
        <p:spPr>
          <a:xfrm>
            <a:off x="4944582" y="5079683"/>
            <a:ext cx="2421467"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API Apps</a:t>
            </a:r>
          </a:p>
        </p:txBody>
      </p:sp>
      <p:sp>
        <p:nvSpPr>
          <p:cNvPr id="24" name="TextBox 23"/>
          <p:cNvSpPr txBox="1"/>
          <p:nvPr/>
        </p:nvSpPr>
        <p:spPr>
          <a:xfrm>
            <a:off x="4944580" y="5580395"/>
            <a:ext cx="2421467" cy="683264"/>
          </a:xfrm>
          <a:prstGeom prst="rect">
            <a:avLst/>
          </a:prstGeom>
          <a:noFill/>
        </p:spPr>
        <p:txBody>
          <a:bodyPr wrap="square" lIns="182880" tIns="146304" rIns="182880" bIns="146304" rtlCol="0">
            <a:spAutoFit/>
          </a:bodyPr>
          <a:lstStyle/>
          <a:p>
            <a:pPr algn="ctr">
              <a:lnSpc>
                <a:spcPct val="90000"/>
              </a:lnSpc>
              <a:spcAft>
                <a:spcPts val="600"/>
              </a:spcAft>
            </a:pPr>
            <a:r>
              <a:rPr lang="en-US" sz="1400" dirty="0">
                <a:gradFill>
                  <a:gsLst>
                    <a:gs pos="2917">
                      <a:schemeClr val="tx1"/>
                    </a:gs>
                    <a:gs pos="30000">
                      <a:schemeClr val="tx1"/>
                    </a:gs>
                  </a:gsLst>
                  <a:lin ang="5400000" scaled="0"/>
                </a:gradFill>
              </a:rPr>
              <a:t>Easily build and consume APIs in the cloud</a:t>
            </a:r>
          </a:p>
        </p:txBody>
      </p:sp>
      <p:pic>
        <p:nvPicPr>
          <p:cNvPr id="25" name="Picture 24"/>
          <p:cNvPicPr>
            <a:picLocks/>
          </p:cNvPicPr>
          <p:nvPr/>
        </p:nvPicPr>
        <p:blipFill>
          <a:blip r:embed="rId6">
            <a:extLst>
              <a:ext uri="{28A0092B-C50C-407E-A947-70E740481C1C}">
                <a14:useLocalDpi xmlns:a14="http://schemas.microsoft.com/office/drawing/2010/main" val="0"/>
              </a:ext>
            </a:extLst>
          </a:blip>
          <a:stretch>
            <a:fillRect/>
          </a:stretch>
        </p:blipFill>
        <p:spPr>
          <a:xfrm>
            <a:off x="10162339" y="2039128"/>
            <a:ext cx="777240" cy="777240"/>
          </a:xfrm>
          <a:prstGeom prst="rect">
            <a:avLst/>
          </a:prstGeom>
        </p:spPr>
      </p:pic>
    </p:spTree>
    <p:extLst>
      <p:ext uri="{BB962C8B-B14F-4D97-AF65-F5344CB8AC3E}">
        <p14:creationId xmlns:p14="http://schemas.microsoft.com/office/powerpoint/2010/main" val="686793483"/>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660_TR21_Generic_Template">
  <a:themeElements>
    <a:clrScheme name="TR20 - Generic">
      <a:dk1>
        <a:srgbClr val="505050"/>
      </a:dk1>
      <a:lt1>
        <a:srgbClr val="FFFFFF"/>
      </a:lt1>
      <a:dk2>
        <a:srgbClr val="107C10"/>
      </a:dk2>
      <a:lt2>
        <a:srgbClr val="D2D2D2"/>
      </a:lt2>
      <a:accent1>
        <a:srgbClr val="0078D7"/>
      </a:accent1>
      <a:accent2>
        <a:srgbClr val="D83B01"/>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F5B250D2-4A42-4882-BE29-3D96A7ECCFB7}" vid="{AE6B9CA2-9086-49E8-8D22-7EDD4248C26F}"/>
    </a:ext>
  </a:extLst>
</a:theme>
</file>

<file path=ppt/theme/theme4.xml><?xml version="1.0" encoding="utf-8"?>
<a:theme xmlns:a="http://schemas.openxmlformats.org/drawingml/2006/main" name="WPC 2015 Dark Gray Template">
  <a:themeElements>
    <a:clrScheme name="Custom 57">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5_Keynote-Template_final" id="{4F5A7551-2724-4944-81CD-8EC5CFEC9CF3}" vid="{2D1BC9A5-783B-4030-97F8-26B413FC8BF6}"/>
    </a:ext>
  </a:extLst>
</a:theme>
</file>

<file path=ppt/theme/theme5.xml><?xml version="1.0" encoding="utf-8"?>
<a:theme xmlns:a="http://schemas.openxmlformats.org/drawingml/2006/main" name="MGXFY16 Dark Gray Template">
  <a:themeElements>
    <a:clrScheme name="Custom 28">
      <a:dk1>
        <a:srgbClr val="505050"/>
      </a:dk1>
      <a:lt1>
        <a:srgbClr val="FFFFFF"/>
      </a:lt1>
      <a:dk2>
        <a:srgbClr val="0078D7"/>
      </a:dk2>
      <a:lt2>
        <a:srgbClr val="EAEAEA"/>
      </a:lt2>
      <a:accent1>
        <a:srgbClr val="0078D7"/>
      </a:accent1>
      <a:accent2>
        <a:srgbClr val="643BCD"/>
      </a:accent2>
      <a:accent3>
        <a:srgbClr val="00BCF2"/>
      </a:accent3>
      <a:accent4>
        <a:srgbClr val="ABABAB"/>
      </a:accent4>
      <a:accent5>
        <a:srgbClr val="505050"/>
      </a:accent5>
      <a:accent6>
        <a:srgbClr val="FFB900"/>
      </a:accent6>
      <a:hlink>
        <a:srgbClr val="89E6FF"/>
      </a:hlink>
      <a:folHlink>
        <a:srgbClr val="89E6FF"/>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BD78765C-BDC5-4855-A553-52A83E41D733}"/>
    </a:ext>
  </a:extLst>
</a:theme>
</file>

<file path=ppt/theme/theme6.xml><?xml version="1.0" encoding="utf-8"?>
<a:theme xmlns:a="http://schemas.openxmlformats.org/drawingml/2006/main" name="MGXFY16 Light Gray Template">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6 Template 07.potx" id="{A9A7669F-9F35-4C93-8E2B-AB1D7FD7DF1F}" vid="{D963DCD1-39B0-4BB5-BFF0-BEAA01E52ED8}"/>
    </a:ext>
  </a:extLst>
</a:theme>
</file>

<file path=ppt/theme/theme7.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item1.xml><?xml version="1.0" encoding="utf-8"?>
<Control xmlns="http://schemas.microsoft.com/VisualStudio/2011/storyboarding/control">
  <Id Name="e3e06cf2-79b7-4f70-a145-44903a30dc14" Revision="1" Stencil="System.MyShapes" StencilVersion="1.0"/>
</Control>
</file>

<file path=customXml/item2.xml><?xml version="1.0" encoding="utf-8"?>
<Control xmlns="http://schemas.microsoft.com/VisualStudio/2011/storyboarding/control">
  <Id Name="d45d9a28-4d48-4835-9009-441d319c6f12" Revision="1" Stencil="System.MyShapes" StencilVersion="1.0"/>
</Control>
</file>

<file path=customXml/item3.xml><?xml version="1.0" encoding="utf-8"?>
<Control xmlns="http://schemas.microsoft.com/VisualStudio/2011/storyboarding/control">
  <Id Name="e3e06cf2-79b7-4f70-a145-44903a30dc14" Revision="1" Stencil="System.MyShapes" StencilVersion="1.0"/>
</Control>
</file>

<file path=customXml/item4.xml><?xml version="1.0" encoding="utf-8"?>
<Control xmlns="http://schemas.microsoft.com/VisualStudio/2011/storyboarding/control">
  <Id Name="e3e06cf2-79b7-4f70-a145-44903a30dc14" Revision="1" Stencil="System.MyShapes" StencilVersion="1.0"/>
</Control>
</file>

<file path=customXml/item5.xml><?xml version="1.0" encoding="utf-8"?>
<Control xmlns="http://schemas.microsoft.com/VisualStudio/2011/storyboarding/control">
  <Id Name="d45d9a28-4d48-4835-9009-441d319c6f12" Revision="1" Stencil="System.MyShapes" StencilVersion="1.0"/>
</Control>
</file>

<file path=customXml/item6.xml><?xml version="1.0" encoding="utf-8"?>
<Control xmlns="http://schemas.microsoft.com/VisualStudio/2011/storyboarding/control">
  <Id Name="e3e06cf2-79b7-4f70-a145-44903a30dc14" Revision="1" Stencil="System.MyShapes" StencilVersion="1.0"/>
</Control>
</file>

<file path=customXml/item7.xml><?xml version="1.0" encoding="utf-8"?>
<Control xmlns="http://schemas.microsoft.com/VisualStudio/2011/storyboarding/control">
  <Id Name="e3e06cf2-79b7-4f70-a145-44903a30dc14" Revision="1" Stencil="System.MyShapes" StencilVersion="1.0"/>
</Control>
</file>

<file path=customXml/item8.xml><?xml version="1.0" encoding="utf-8"?>
<Control xmlns="http://schemas.microsoft.com/VisualStudio/2011/storyboarding/control">
  <Id Name="e3e06cf2-79b7-4f70-a145-44903a30dc14" Revision="1" Stencil="System.MyShapes" StencilVersion="1.0"/>
</Control>
</file>

<file path=customXml/itemProps1.xml><?xml version="1.0" encoding="utf-8"?>
<ds:datastoreItem xmlns:ds="http://schemas.openxmlformats.org/officeDocument/2006/customXml" ds:itemID="{18F04183-777B-4CB3-8221-3545CB41068B}">
  <ds:schemaRefs>
    <ds:schemaRef ds:uri="http://schemas.microsoft.com/VisualStudio/2011/storyboarding/control"/>
  </ds:schemaRefs>
</ds:datastoreItem>
</file>

<file path=customXml/itemProps2.xml><?xml version="1.0" encoding="utf-8"?>
<ds:datastoreItem xmlns:ds="http://schemas.openxmlformats.org/officeDocument/2006/customXml" ds:itemID="{B2A12D0E-AB32-494D-8E13-4368001CE302}">
  <ds:schemaRefs>
    <ds:schemaRef ds:uri="http://schemas.microsoft.com/VisualStudio/2011/storyboarding/control"/>
  </ds:schemaRefs>
</ds:datastoreItem>
</file>

<file path=customXml/itemProps3.xml><?xml version="1.0" encoding="utf-8"?>
<ds:datastoreItem xmlns:ds="http://schemas.openxmlformats.org/officeDocument/2006/customXml" ds:itemID="{85E6484A-2B6F-496A-984B-5D523BF75AB7}">
  <ds:schemaRefs>
    <ds:schemaRef ds:uri="http://schemas.microsoft.com/VisualStudio/2011/storyboarding/control"/>
  </ds:schemaRefs>
</ds:datastoreItem>
</file>

<file path=customXml/itemProps4.xml><?xml version="1.0" encoding="utf-8"?>
<ds:datastoreItem xmlns:ds="http://schemas.openxmlformats.org/officeDocument/2006/customXml" ds:itemID="{88C8E8FA-61D1-4502-985A-0D2AB38931F2}">
  <ds:schemaRefs>
    <ds:schemaRef ds:uri="http://schemas.microsoft.com/VisualStudio/2011/storyboarding/control"/>
  </ds:schemaRefs>
</ds:datastoreItem>
</file>

<file path=customXml/itemProps5.xml><?xml version="1.0" encoding="utf-8"?>
<ds:datastoreItem xmlns:ds="http://schemas.openxmlformats.org/officeDocument/2006/customXml" ds:itemID="{D6CAECBB-F41E-462B-8E0E-845CE9B2639D}">
  <ds:schemaRefs>
    <ds:schemaRef ds:uri="http://schemas.microsoft.com/VisualStudio/2011/storyboarding/control"/>
  </ds:schemaRefs>
</ds:datastoreItem>
</file>

<file path=customXml/itemProps6.xml><?xml version="1.0" encoding="utf-8"?>
<ds:datastoreItem xmlns:ds="http://schemas.openxmlformats.org/officeDocument/2006/customXml" ds:itemID="{FC554BC9-9D3F-46DC-93A8-EC99608EFDFC}">
  <ds:schemaRefs>
    <ds:schemaRef ds:uri="http://schemas.microsoft.com/VisualStudio/2011/storyboarding/control"/>
  </ds:schemaRefs>
</ds:datastoreItem>
</file>

<file path=customXml/itemProps7.xml><?xml version="1.0" encoding="utf-8"?>
<ds:datastoreItem xmlns:ds="http://schemas.openxmlformats.org/officeDocument/2006/customXml" ds:itemID="{2404308F-8887-4628-AA37-AB04B7493EF0}">
  <ds:schemaRefs>
    <ds:schemaRef ds:uri="http://schemas.microsoft.com/VisualStudio/2011/storyboarding/control"/>
  </ds:schemaRefs>
</ds:datastoreItem>
</file>

<file path=customXml/itemProps8.xml><?xml version="1.0" encoding="utf-8"?>
<ds:datastoreItem xmlns:ds="http://schemas.openxmlformats.org/officeDocument/2006/customXml" ds:itemID="{4BBC10F7-D7F7-45CA-A042-AD9DC36FBB9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1051</TotalTime>
  <Words>3354</Words>
  <Application>Microsoft Office PowerPoint</Application>
  <PresentationFormat>Widescreen</PresentationFormat>
  <Paragraphs>634</Paragraphs>
  <Slides>57</Slides>
  <Notes>23</Notes>
  <HiddenSlides>20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57</vt:i4>
      </vt:variant>
    </vt:vector>
  </HeadingPairs>
  <TitlesOfParts>
    <vt:vector size="76" baseType="lpstr">
      <vt:lpstr>MS PGothic</vt:lpstr>
      <vt:lpstr>Arial</vt:lpstr>
      <vt:lpstr>Calibri</vt:lpstr>
      <vt:lpstr>Calibri Light</vt:lpstr>
      <vt:lpstr>Consolas</vt:lpstr>
      <vt:lpstr>Segoe</vt:lpstr>
      <vt:lpstr>Segoe UI</vt:lpstr>
      <vt:lpstr>Segoe UI Light</vt:lpstr>
      <vt:lpstr>Segoe UI Semibold</vt:lpstr>
      <vt:lpstr>Segoe UI Semilight</vt:lpstr>
      <vt:lpstr>Verdana</vt:lpstr>
      <vt:lpstr>Wingdings</vt:lpstr>
      <vt:lpstr>5-30721_Build_2016_Template_Light</vt:lpstr>
      <vt:lpstr>Office Theme</vt:lpstr>
      <vt:lpstr>5-30660_TR21_Generic_Template</vt:lpstr>
      <vt:lpstr>WPC 2015 Dark Gray Template</vt:lpstr>
      <vt:lpstr>MGXFY16 Dark Gray Template</vt:lpstr>
      <vt:lpstr>MGXFY16 Light Gray Template</vt:lpstr>
      <vt:lpstr>1_Azure Event</vt:lpstr>
      <vt:lpstr>Azure Overview</vt:lpstr>
      <vt:lpstr>Michael S. Collier</vt:lpstr>
      <vt:lpstr>http://aka.ms/fundamentalsofazure</vt:lpstr>
      <vt:lpstr>PowerPoint Presentation</vt:lpstr>
      <vt:lpstr>Regional management, regional resilience  </vt:lpstr>
      <vt:lpstr>PowerPoint Presentation</vt:lpstr>
      <vt:lpstr>Azure App Service</vt:lpstr>
      <vt:lpstr>PowerPoint Presentation</vt:lpstr>
      <vt:lpstr>PowerPoint Presentation</vt:lpstr>
      <vt:lpstr>Benefits of App Services</vt:lpstr>
      <vt:lpstr>PowerPoint Presentation</vt:lpstr>
      <vt:lpstr>Azure App Service</vt:lpstr>
      <vt:lpstr>High Availability</vt:lpstr>
      <vt:lpstr>Try App Service Today</vt:lpstr>
      <vt:lpstr>Azure Virtual Machines</vt:lpstr>
      <vt:lpstr>Windows and Linux virtual machines</vt:lpstr>
      <vt:lpstr>Linux and Open Technologies</vt:lpstr>
      <vt:lpstr>Resource Manager (ARM) vs. Classic (ASM)</vt:lpstr>
      <vt:lpstr>Resource Manager (ARM) vs. Classic (ASM)</vt:lpstr>
      <vt:lpstr>Azure Virtual Machines</vt:lpstr>
      <vt:lpstr>Lessons Learned</vt:lpstr>
      <vt:lpstr>Disruptive Force . . . For Good</vt:lpstr>
      <vt:lpstr>It WILL Fail</vt:lpstr>
      <vt:lpstr>Rethink Software Lifecycle</vt:lpstr>
      <vt:lpstr>Automation, Automation, Automation</vt:lpstr>
      <vt:lpstr>Instrumentation &amp; Telemetry – MUST HAVE</vt:lpstr>
      <vt:lpstr>//BUILD 2016</vt:lpstr>
      <vt:lpstr>Internet of Things</vt:lpstr>
      <vt:lpstr>Microservices</vt:lpstr>
      <vt:lpstr>Data and Intelligence</vt:lpstr>
      <vt:lpstr>Azure SDK 2.9</vt:lpstr>
      <vt:lpstr>Virtual Machines</vt:lpstr>
      <vt:lpstr>Azure Storage</vt:lpstr>
      <vt:lpstr>DocumentDB</vt:lpstr>
      <vt:lpstr>Key Scenarios to Get Started with Microsoft Azure</vt:lpstr>
      <vt:lpstr>Key Scenarios to get started with Microsoft Azure</vt:lpstr>
      <vt:lpstr>Key Scenarios to get started with Microsoft Azure</vt:lpstr>
      <vt:lpstr>Key Scenarios to get started with Microsoft Azure</vt:lpstr>
      <vt:lpstr>Key Scenarios to get started with Microsoft Azure</vt:lpstr>
      <vt:lpstr>PowerPoint Presentation</vt:lpstr>
      <vt:lpstr>PowerPoint Presentation</vt:lpstr>
      <vt:lpstr>PowerPoint Presentation</vt:lpstr>
      <vt:lpstr>PowerPoint Presentation</vt:lpstr>
      <vt:lpstr>Activate your MSDN Benefits…</vt:lpstr>
      <vt:lpstr>PowerPoint Presentation</vt:lpstr>
      <vt:lpstr>PowerPoint Presentation</vt:lpstr>
      <vt:lpstr>Questions?</vt:lpstr>
      <vt:lpstr>Let’s Do a Lab!</vt:lpstr>
      <vt:lpstr>The Cloud is changing the world</vt:lpstr>
      <vt:lpstr>Customer Stories</vt:lpstr>
      <vt:lpstr>Digital Library Provider</vt:lpstr>
      <vt:lpstr>PowerPoint Presentation</vt:lpstr>
      <vt:lpstr>Health and Wellness Provider</vt:lpstr>
      <vt:lpstr>PowerPoint Presentation</vt:lpstr>
      <vt:lpstr>TalkTalk TV</vt:lpstr>
      <vt:lpstr>TalkTalk TV</vt:lpstr>
      <vt:lpstr>Jet.com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Database Technologies for Developers</dc:title>
  <dc:creator>Michael Collier</dc:creator>
  <cp:lastModifiedBy>Michael Collier</cp:lastModifiedBy>
  <cp:revision>128</cp:revision>
  <dcterms:created xsi:type="dcterms:W3CDTF">2016-04-09T17:54:32Z</dcterms:created>
  <dcterms:modified xsi:type="dcterms:W3CDTF">2016-04-16T03:52:42Z</dcterms:modified>
</cp:coreProperties>
</file>